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284" r:id="rId3"/>
    <p:sldId id="258" r:id="rId4"/>
    <p:sldId id="262" r:id="rId5"/>
    <p:sldId id="264" r:id="rId6"/>
    <p:sldId id="285" r:id="rId7"/>
    <p:sldId id="280" r:id="rId8"/>
    <p:sldId id="267" r:id="rId9"/>
    <p:sldId id="286" r:id="rId10"/>
    <p:sldId id="266" r:id="rId11"/>
    <p:sldId id="281" r:id="rId12"/>
    <p:sldId id="282" r:id="rId13"/>
    <p:sldId id="293" r:id="rId14"/>
    <p:sldId id="287" r:id="rId15"/>
    <p:sldId id="283" r:id="rId16"/>
    <p:sldId id="288" r:id="rId17"/>
    <p:sldId id="290" r:id="rId18"/>
    <p:sldId id="289" r:id="rId19"/>
    <p:sldId id="291" r:id="rId20"/>
    <p:sldId id="292" r:id="rId21"/>
    <p:sldId id="27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14"/>
    <p:restoredTop sz="94694"/>
  </p:normalViewPr>
  <p:slideViewPr>
    <p:cSldViewPr snapToGrid="0" snapToObjects="1">
      <p:cViewPr varScale="1">
        <p:scale>
          <a:sx n="90" d="100"/>
          <a:sy n="90" d="100"/>
        </p:scale>
        <p:origin x="8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EDF659-19C6-5A41-A888-8220231E7B6F}" type="doc">
      <dgm:prSet loTypeId="urn:microsoft.com/office/officeart/2005/8/layout/targe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1408814-F0F6-2749-A10D-29EF0F0A2C9C}">
      <dgm:prSet phldrT="[Text]"/>
      <dgm:spPr/>
      <dgm:t>
        <a:bodyPr/>
        <a:lstStyle/>
        <a:p>
          <a:r>
            <a:rPr lang="en-US" dirty="0"/>
            <a:t>Expert in …</a:t>
          </a:r>
        </a:p>
      </dgm:t>
    </dgm:pt>
    <dgm:pt modelId="{6BF23287-347D-9348-96E0-5E638B6B6B71}" type="parTrans" cxnId="{620F7FAD-0624-A943-A324-49ACAD53EF7E}">
      <dgm:prSet/>
      <dgm:spPr/>
      <dgm:t>
        <a:bodyPr/>
        <a:lstStyle/>
        <a:p>
          <a:endParaRPr lang="en-US"/>
        </a:p>
      </dgm:t>
    </dgm:pt>
    <dgm:pt modelId="{B0A7E5DC-70E4-2A4D-B89A-CFFF3698E38B}" type="sibTrans" cxnId="{620F7FAD-0624-A943-A324-49ACAD53EF7E}">
      <dgm:prSet/>
      <dgm:spPr/>
      <dgm:t>
        <a:bodyPr/>
        <a:lstStyle/>
        <a:p>
          <a:endParaRPr lang="en-US"/>
        </a:p>
      </dgm:t>
    </dgm:pt>
    <dgm:pt modelId="{AEDD71EA-E951-E345-AB79-86D70ECD0BB9}">
      <dgm:prSet phldrT="[Text]"/>
      <dgm:spPr/>
      <dgm:t>
        <a:bodyPr/>
        <a:lstStyle/>
        <a:p>
          <a:r>
            <a:rPr lang="en-US" dirty="0"/>
            <a:t>Operations</a:t>
          </a:r>
        </a:p>
      </dgm:t>
    </dgm:pt>
    <dgm:pt modelId="{9E021964-0767-7348-BACD-F533C95B1F67}" type="parTrans" cxnId="{A725C8A9-C211-C54A-9A62-72CDD6F073B0}">
      <dgm:prSet/>
      <dgm:spPr/>
      <dgm:t>
        <a:bodyPr/>
        <a:lstStyle/>
        <a:p>
          <a:endParaRPr lang="en-US"/>
        </a:p>
      </dgm:t>
    </dgm:pt>
    <dgm:pt modelId="{2C6648A2-B72F-274E-8C06-2AF1EAF8C443}" type="sibTrans" cxnId="{A725C8A9-C211-C54A-9A62-72CDD6F073B0}">
      <dgm:prSet/>
      <dgm:spPr/>
      <dgm:t>
        <a:bodyPr/>
        <a:lstStyle/>
        <a:p>
          <a:endParaRPr lang="en-US"/>
        </a:p>
      </dgm:t>
    </dgm:pt>
    <dgm:pt modelId="{6DF000A3-6623-104D-8BDD-CD70D01A8304}">
      <dgm:prSet phldrT="[Text]"/>
      <dgm:spPr/>
      <dgm:t>
        <a:bodyPr/>
        <a:lstStyle/>
        <a:p>
          <a:r>
            <a:rPr lang="en-US" dirty="0"/>
            <a:t>Change Management</a:t>
          </a:r>
        </a:p>
      </dgm:t>
    </dgm:pt>
    <dgm:pt modelId="{3F2DDC87-E06F-654A-871C-5CB37027D903}" type="parTrans" cxnId="{497CF169-3401-1A41-8FB4-6ED6D87BFFD3}">
      <dgm:prSet/>
      <dgm:spPr/>
      <dgm:t>
        <a:bodyPr/>
        <a:lstStyle/>
        <a:p>
          <a:endParaRPr lang="en-US"/>
        </a:p>
      </dgm:t>
    </dgm:pt>
    <dgm:pt modelId="{37EFCDED-8D08-894D-9284-17D958D8DA82}" type="sibTrans" cxnId="{497CF169-3401-1A41-8FB4-6ED6D87BFFD3}">
      <dgm:prSet/>
      <dgm:spPr/>
      <dgm:t>
        <a:bodyPr/>
        <a:lstStyle/>
        <a:p>
          <a:endParaRPr lang="en-US"/>
        </a:p>
      </dgm:t>
    </dgm:pt>
    <dgm:pt modelId="{D7EB07FD-95A3-A948-889C-7B8BC63A2D07}">
      <dgm:prSet phldrT="[Text]"/>
      <dgm:spPr/>
      <dgm:t>
        <a:bodyPr/>
        <a:lstStyle/>
        <a:p>
          <a:r>
            <a:rPr lang="en-US" dirty="0"/>
            <a:t>Specifically, I help with …</a:t>
          </a:r>
        </a:p>
      </dgm:t>
    </dgm:pt>
    <dgm:pt modelId="{DEC5C996-E897-8249-A0AC-929989803FAC}" type="parTrans" cxnId="{6B40B3EF-E7E8-CD45-95C5-7F6D2833B01A}">
      <dgm:prSet/>
      <dgm:spPr/>
      <dgm:t>
        <a:bodyPr/>
        <a:lstStyle/>
        <a:p>
          <a:endParaRPr lang="en-US"/>
        </a:p>
      </dgm:t>
    </dgm:pt>
    <dgm:pt modelId="{4FEF9AA3-34E7-CA41-86F3-065707B9106D}" type="sibTrans" cxnId="{6B40B3EF-E7E8-CD45-95C5-7F6D2833B01A}">
      <dgm:prSet/>
      <dgm:spPr/>
      <dgm:t>
        <a:bodyPr/>
        <a:lstStyle/>
        <a:p>
          <a:endParaRPr lang="en-US"/>
        </a:p>
      </dgm:t>
    </dgm:pt>
    <dgm:pt modelId="{CE40CD3A-7052-194F-AE2E-16C3AE6995EE}">
      <dgm:prSet phldrT="[Text]"/>
      <dgm:spPr/>
      <dgm:t>
        <a:bodyPr/>
        <a:lstStyle/>
        <a:p>
          <a:r>
            <a:rPr lang="en-US" dirty="0"/>
            <a:t>Communications</a:t>
          </a:r>
        </a:p>
      </dgm:t>
    </dgm:pt>
    <dgm:pt modelId="{09AA1CFF-01A4-E44A-834C-0F848AE00D31}" type="parTrans" cxnId="{A4EB688A-628D-6041-A973-5C3281F57EE1}">
      <dgm:prSet/>
      <dgm:spPr/>
      <dgm:t>
        <a:bodyPr/>
        <a:lstStyle/>
        <a:p>
          <a:endParaRPr lang="en-US"/>
        </a:p>
      </dgm:t>
    </dgm:pt>
    <dgm:pt modelId="{A413BB44-8AB6-7D46-B9AF-CE38733FC442}" type="sibTrans" cxnId="{A4EB688A-628D-6041-A973-5C3281F57EE1}">
      <dgm:prSet/>
      <dgm:spPr/>
      <dgm:t>
        <a:bodyPr/>
        <a:lstStyle/>
        <a:p>
          <a:endParaRPr lang="en-US"/>
        </a:p>
      </dgm:t>
    </dgm:pt>
    <dgm:pt modelId="{8459F8C9-5D07-D74E-B66D-31733ED70B67}">
      <dgm:prSet phldrT="[Text]"/>
      <dgm:spPr/>
      <dgm:t>
        <a:bodyPr/>
        <a:lstStyle/>
        <a:p>
          <a:r>
            <a:rPr lang="en-US" dirty="0"/>
            <a:t>Evaluations</a:t>
          </a:r>
        </a:p>
      </dgm:t>
    </dgm:pt>
    <dgm:pt modelId="{3D442A6D-2B2E-A44F-8B0C-09F24457CC28}" type="parTrans" cxnId="{617BA69F-F0EC-9740-90B3-13505E0AA2EE}">
      <dgm:prSet/>
      <dgm:spPr/>
      <dgm:t>
        <a:bodyPr/>
        <a:lstStyle/>
        <a:p>
          <a:endParaRPr lang="en-US"/>
        </a:p>
      </dgm:t>
    </dgm:pt>
    <dgm:pt modelId="{1AD9B439-CA9C-EC44-A580-958F9822B9FA}" type="sibTrans" cxnId="{617BA69F-F0EC-9740-90B3-13505E0AA2EE}">
      <dgm:prSet/>
      <dgm:spPr/>
      <dgm:t>
        <a:bodyPr/>
        <a:lstStyle/>
        <a:p>
          <a:endParaRPr lang="en-US"/>
        </a:p>
      </dgm:t>
    </dgm:pt>
    <dgm:pt modelId="{AD12646C-4F8E-484C-A440-EBEED86FECC1}">
      <dgm:prSet phldrT="[Text]"/>
      <dgm:spPr/>
      <dgm:t>
        <a:bodyPr/>
        <a:lstStyle/>
        <a:p>
          <a:r>
            <a:rPr lang="en-US" dirty="0"/>
            <a:t>Work looks like …</a:t>
          </a:r>
        </a:p>
      </dgm:t>
    </dgm:pt>
    <dgm:pt modelId="{C8CE03FE-C8E3-5E4C-9FBC-76F90FD39278}" type="parTrans" cxnId="{4E9C8A78-FBC6-EC4C-8A3E-00E16961F1C7}">
      <dgm:prSet/>
      <dgm:spPr/>
      <dgm:t>
        <a:bodyPr/>
        <a:lstStyle/>
        <a:p>
          <a:endParaRPr lang="en-US"/>
        </a:p>
      </dgm:t>
    </dgm:pt>
    <dgm:pt modelId="{3C75996C-F38B-4E40-ACC7-311D21A9149E}" type="sibTrans" cxnId="{4E9C8A78-FBC6-EC4C-8A3E-00E16961F1C7}">
      <dgm:prSet/>
      <dgm:spPr/>
      <dgm:t>
        <a:bodyPr/>
        <a:lstStyle/>
        <a:p>
          <a:endParaRPr lang="en-US"/>
        </a:p>
      </dgm:t>
    </dgm:pt>
    <dgm:pt modelId="{52ABEDB4-06DA-FC4A-B9C3-17A27F001699}">
      <dgm:prSet phldrT="[Text]"/>
      <dgm:spPr/>
      <dgm:t>
        <a:bodyPr/>
        <a:lstStyle/>
        <a:p>
          <a:r>
            <a:rPr lang="en-US" dirty="0"/>
            <a:t>Communications Plan &amp; specific messages</a:t>
          </a:r>
        </a:p>
      </dgm:t>
    </dgm:pt>
    <dgm:pt modelId="{17268814-2D58-9940-85BA-58113038E1A4}" type="parTrans" cxnId="{2314DF50-96C8-474A-9E4C-C007ABC7743A}">
      <dgm:prSet/>
      <dgm:spPr/>
      <dgm:t>
        <a:bodyPr/>
        <a:lstStyle/>
        <a:p>
          <a:endParaRPr lang="en-US"/>
        </a:p>
      </dgm:t>
    </dgm:pt>
    <dgm:pt modelId="{9C665512-B010-9641-B969-36F18C530977}" type="sibTrans" cxnId="{2314DF50-96C8-474A-9E4C-C007ABC7743A}">
      <dgm:prSet/>
      <dgm:spPr/>
      <dgm:t>
        <a:bodyPr/>
        <a:lstStyle/>
        <a:p>
          <a:endParaRPr lang="en-US"/>
        </a:p>
      </dgm:t>
    </dgm:pt>
    <dgm:pt modelId="{BE1BE239-2904-2A44-B2DE-3A2E09FFE40C}">
      <dgm:prSet phldrT="[Text]"/>
      <dgm:spPr/>
      <dgm:t>
        <a:bodyPr/>
        <a:lstStyle/>
        <a:p>
          <a:r>
            <a:rPr lang="en-US" dirty="0"/>
            <a:t>Interviews &amp; compiled results</a:t>
          </a:r>
        </a:p>
      </dgm:t>
    </dgm:pt>
    <dgm:pt modelId="{DCF98F07-2354-F84A-AC4F-28F0650D3485}" type="parTrans" cxnId="{AAF373D7-6C34-264F-AD4D-28F4FDB3A31A}">
      <dgm:prSet/>
      <dgm:spPr/>
      <dgm:t>
        <a:bodyPr/>
        <a:lstStyle/>
        <a:p>
          <a:endParaRPr lang="en-US"/>
        </a:p>
      </dgm:t>
    </dgm:pt>
    <dgm:pt modelId="{6E47A302-3747-434D-8EC4-914AFFB4752E}" type="sibTrans" cxnId="{AAF373D7-6C34-264F-AD4D-28F4FDB3A31A}">
      <dgm:prSet/>
      <dgm:spPr/>
      <dgm:t>
        <a:bodyPr/>
        <a:lstStyle/>
        <a:p>
          <a:endParaRPr lang="en-US"/>
        </a:p>
      </dgm:t>
    </dgm:pt>
    <dgm:pt modelId="{1163955B-2C69-8943-A2EC-70CB6E90647D}" type="pres">
      <dgm:prSet presAssocID="{06EDF659-19C6-5A41-A888-8220231E7B6F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</dgm:pt>
    <dgm:pt modelId="{105A7C80-59AD-4A40-8A7C-5649232B7BB6}" type="pres">
      <dgm:prSet presAssocID="{06EDF659-19C6-5A41-A888-8220231E7B6F}" presName="outerBox" presStyleCnt="0"/>
      <dgm:spPr/>
    </dgm:pt>
    <dgm:pt modelId="{9520BD98-65B3-B84E-80C0-03571EB0D13B}" type="pres">
      <dgm:prSet presAssocID="{06EDF659-19C6-5A41-A888-8220231E7B6F}" presName="outerBoxParent" presStyleLbl="node1" presStyleIdx="0" presStyleCnt="3" custLinFactNeighborY="8174"/>
      <dgm:spPr/>
    </dgm:pt>
    <dgm:pt modelId="{FD6F7AAB-2C45-5044-BCC5-B741553E29B7}" type="pres">
      <dgm:prSet presAssocID="{06EDF659-19C6-5A41-A888-8220231E7B6F}" presName="outerBoxChildren" presStyleCnt="0"/>
      <dgm:spPr/>
    </dgm:pt>
    <dgm:pt modelId="{12357FD0-1D8D-064C-BD43-2F997F1BAA01}" type="pres">
      <dgm:prSet presAssocID="{AEDD71EA-E951-E345-AB79-86D70ECD0BB9}" presName="oChild" presStyleLbl="fgAcc1" presStyleIdx="0" presStyleCnt="6">
        <dgm:presLayoutVars>
          <dgm:bulletEnabled val="1"/>
        </dgm:presLayoutVars>
      </dgm:prSet>
      <dgm:spPr/>
    </dgm:pt>
    <dgm:pt modelId="{EF186D06-CA16-6E44-B9DD-C4F57A464C43}" type="pres">
      <dgm:prSet presAssocID="{2C6648A2-B72F-274E-8C06-2AF1EAF8C443}" presName="outerSibTrans" presStyleCnt="0"/>
      <dgm:spPr/>
    </dgm:pt>
    <dgm:pt modelId="{5B774499-E97B-534B-A5F7-4EB7A1AF0955}" type="pres">
      <dgm:prSet presAssocID="{6DF000A3-6623-104D-8BDD-CD70D01A8304}" presName="oChild" presStyleLbl="fgAcc1" presStyleIdx="1" presStyleCnt="6">
        <dgm:presLayoutVars>
          <dgm:bulletEnabled val="1"/>
        </dgm:presLayoutVars>
      </dgm:prSet>
      <dgm:spPr/>
    </dgm:pt>
    <dgm:pt modelId="{3FEDD293-F830-B443-95E6-8A4A2DC2E783}" type="pres">
      <dgm:prSet presAssocID="{06EDF659-19C6-5A41-A888-8220231E7B6F}" presName="middleBox" presStyleCnt="0"/>
      <dgm:spPr/>
    </dgm:pt>
    <dgm:pt modelId="{7B209F0F-9BFC-1F4E-A8CC-EC48C54777A0}" type="pres">
      <dgm:prSet presAssocID="{06EDF659-19C6-5A41-A888-8220231E7B6F}" presName="middleBoxParent" presStyleLbl="node1" presStyleIdx="1" presStyleCnt="3"/>
      <dgm:spPr/>
    </dgm:pt>
    <dgm:pt modelId="{BA5F4A36-D45E-8249-ACC1-60216DA984E5}" type="pres">
      <dgm:prSet presAssocID="{06EDF659-19C6-5A41-A888-8220231E7B6F}" presName="middleBoxChildren" presStyleCnt="0"/>
      <dgm:spPr/>
    </dgm:pt>
    <dgm:pt modelId="{D2A050EE-C02C-2144-8833-A6034EE789E9}" type="pres">
      <dgm:prSet presAssocID="{CE40CD3A-7052-194F-AE2E-16C3AE6995EE}" presName="mChild" presStyleLbl="fgAcc1" presStyleIdx="2" presStyleCnt="6">
        <dgm:presLayoutVars>
          <dgm:bulletEnabled val="1"/>
        </dgm:presLayoutVars>
      </dgm:prSet>
      <dgm:spPr/>
    </dgm:pt>
    <dgm:pt modelId="{BFE22313-AC60-914C-AC1D-FB49F3E38658}" type="pres">
      <dgm:prSet presAssocID="{A413BB44-8AB6-7D46-B9AF-CE38733FC442}" presName="middleSibTrans" presStyleCnt="0"/>
      <dgm:spPr/>
    </dgm:pt>
    <dgm:pt modelId="{6F88DBFB-1D77-1243-A2A9-A2B130E1380E}" type="pres">
      <dgm:prSet presAssocID="{8459F8C9-5D07-D74E-B66D-31733ED70B67}" presName="mChild" presStyleLbl="fgAcc1" presStyleIdx="3" presStyleCnt="6">
        <dgm:presLayoutVars>
          <dgm:bulletEnabled val="1"/>
        </dgm:presLayoutVars>
      </dgm:prSet>
      <dgm:spPr/>
    </dgm:pt>
    <dgm:pt modelId="{E74F8BC6-636F-2749-8BBA-64D043F05B86}" type="pres">
      <dgm:prSet presAssocID="{06EDF659-19C6-5A41-A888-8220231E7B6F}" presName="centerBox" presStyleCnt="0"/>
      <dgm:spPr/>
    </dgm:pt>
    <dgm:pt modelId="{2126B2BE-1AD1-824D-B454-162EA935544C}" type="pres">
      <dgm:prSet presAssocID="{06EDF659-19C6-5A41-A888-8220231E7B6F}" presName="centerBoxParent" presStyleLbl="node1" presStyleIdx="2" presStyleCnt="3"/>
      <dgm:spPr/>
    </dgm:pt>
    <dgm:pt modelId="{2469D8F0-6052-5A43-976A-149C8D5CCB06}" type="pres">
      <dgm:prSet presAssocID="{06EDF659-19C6-5A41-A888-8220231E7B6F}" presName="centerBoxChildren" presStyleCnt="0"/>
      <dgm:spPr/>
    </dgm:pt>
    <dgm:pt modelId="{635D809B-1D6E-D147-982E-2B63B5BB59D7}" type="pres">
      <dgm:prSet presAssocID="{52ABEDB4-06DA-FC4A-B9C3-17A27F001699}" presName="cChild" presStyleLbl="fgAcc1" presStyleIdx="4" presStyleCnt="6">
        <dgm:presLayoutVars>
          <dgm:bulletEnabled val="1"/>
        </dgm:presLayoutVars>
      </dgm:prSet>
      <dgm:spPr/>
    </dgm:pt>
    <dgm:pt modelId="{3CC9EC4B-A83C-E941-A42D-1DD9A15C48F9}" type="pres">
      <dgm:prSet presAssocID="{9C665512-B010-9641-B969-36F18C530977}" presName="centerSibTrans" presStyleCnt="0"/>
      <dgm:spPr/>
    </dgm:pt>
    <dgm:pt modelId="{2E4E4448-8CC2-D040-90DB-BFD9DAF29D99}" type="pres">
      <dgm:prSet presAssocID="{BE1BE239-2904-2A44-B2DE-3A2E09FFE40C}" presName="cChild" presStyleLbl="fgAcc1" presStyleIdx="5" presStyleCnt="6">
        <dgm:presLayoutVars>
          <dgm:bulletEnabled val="1"/>
        </dgm:presLayoutVars>
      </dgm:prSet>
      <dgm:spPr/>
    </dgm:pt>
  </dgm:ptLst>
  <dgm:cxnLst>
    <dgm:cxn modelId="{507E161C-C5EB-7040-BB3D-AF6451FF3B02}" type="presOf" srcId="{D7EB07FD-95A3-A948-889C-7B8BC63A2D07}" destId="{7B209F0F-9BFC-1F4E-A8CC-EC48C54777A0}" srcOrd="0" destOrd="0" presId="urn:microsoft.com/office/officeart/2005/8/layout/target2"/>
    <dgm:cxn modelId="{071A6932-B68A-5040-B01E-C682E308B96A}" type="presOf" srcId="{6DF000A3-6623-104D-8BDD-CD70D01A8304}" destId="{5B774499-E97B-534B-A5F7-4EB7A1AF0955}" srcOrd="0" destOrd="0" presId="urn:microsoft.com/office/officeart/2005/8/layout/target2"/>
    <dgm:cxn modelId="{2B652A34-359F-CB4A-BC6A-8B5C9915BCE2}" type="presOf" srcId="{AEDD71EA-E951-E345-AB79-86D70ECD0BB9}" destId="{12357FD0-1D8D-064C-BD43-2F997F1BAA01}" srcOrd="0" destOrd="0" presId="urn:microsoft.com/office/officeart/2005/8/layout/target2"/>
    <dgm:cxn modelId="{2733983D-348C-9748-8D93-00721B2DDE81}" type="presOf" srcId="{06EDF659-19C6-5A41-A888-8220231E7B6F}" destId="{1163955B-2C69-8943-A2EC-70CB6E90647D}" srcOrd="0" destOrd="0" presId="urn:microsoft.com/office/officeart/2005/8/layout/target2"/>
    <dgm:cxn modelId="{2314DF50-96C8-474A-9E4C-C007ABC7743A}" srcId="{AD12646C-4F8E-484C-A440-EBEED86FECC1}" destId="{52ABEDB4-06DA-FC4A-B9C3-17A27F001699}" srcOrd="0" destOrd="0" parTransId="{17268814-2D58-9940-85BA-58113038E1A4}" sibTransId="{9C665512-B010-9641-B969-36F18C530977}"/>
    <dgm:cxn modelId="{497CF169-3401-1A41-8FB4-6ED6D87BFFD3}" srcId="{A1408814-F0F6-2749-A10D-29EF0F0A2C9C}" destId="{6DF000A3-6623-104D-8BDD-CD70D01A8304}" srcOrd="1" destOrd="0" parTransId="{3F2DDC87-E06F-654A-871C-5CB37027D903}" sibTransId="{37EFCDED-8D08-894D-9284-17D958D8DA82}"/>
    <dgm:cxn modelId="{4E9C8A78-FBC6-EC4C-8A3E-00E16961F1C7}" srcId="{06EDF659-19C6-5A41-A888-8220231E7B6F}" destId="{AD12646C-4F8E-484C-A440-EBEED86FECC1}" srcOrd="2" destOrd="0" parTransId="{C8CE03FE-C8E3-5E4C-9FBC-76F90FD39278}" sibTransId="{3C75996C-F38B-4E40-ACC7-311D21A9149E}"/>
    <dgm:cxn modelId="{A4EB688A-628D-6041-A973-5C3281F57EE1}" srcId="{D7EB07FD-95A3-A948-889C-7B8BC63A2D07}" destId="{CE40CD3A-7052-194F-AE2E-16C3AE6995EE}" srcOrd="0" destOrd="0" parTransId="{09AA1CFF-01A4-E44A-834C-0F848AE00D31}" sibTransId="{A413BB44-8AB6-7D46-B9AF-CE38733FC442}"/>
    <dgm:cxn modelId="{09ADD998-BD03-B449-8200-618D1C4E3E68}" type="presOf" srcId="{CE40CD3A-7052-194F-AE2E-16C3AE6995EE}" destId="{D2A050EE-C02C-2144-8833-A6034EE789E9}" srcOrd="0" destOrd="0" presId="urn:microsoft.com/office/officeart/2005/8/layout/target2"/>
    <dgm:cxn modelId="{617BA69F-F0EC-9740-90B3-13505E0AA2EE}" srcId="{D7EB07FD-95A3-A948-889C-7B8BC63A2D07}" destId="{8459F8C9-5D07-D74E-B66D-31733ED70B67}" srcOrd="1" destOrd="0" parTransId="{3D442A6D-2B2E-A44F-8B0C-09F24457CC28}" sibTransId="{1AD9B439-CA9C-EC44-A580-958F9822B9FA}"/>
    <dgm:cxn modelId="{A725C8A9-C211-C54A-9A62-72CDD6F073B0}" srcId="{A1408814-F0F6-2749-A10D-29EF0F0A2C9C}" destId="{AEDD71EA-E951-E345-AB79-86D70ECD0BB9}" srcOrd="0" destOrd="0" parTransId="{9E021964-0767-7348-BACD-F533C95B1F67}" sibTransId="{2C6648A2-B72F-274E-8C06-2AF1EAF8C443}"/>
    <dgm:cxn modelId="{620F7FAD-0624-A943-A324-49ACAD53EF7E}" srcId="{06EDF659-19C6-5A41-A888-8220231E7B6F}" destId="{A1408814-F0F6-2749-A10D-29EF0F0A2C9C}" srcOrd="0" destOrd="0" parTransId="{6BF23287-347D-9348-96E0-5E638B6B6B71}" sibTransId="{B0A7E5DC-70E4-2A4D-B89A-CFFF3698E38B}"/>
    <dgm:cxn modelId="{70AAE5BC-1B2B-ED4B-AF51-F353C88844BF}" type="presOf" srcId="{A1408814-F0F6-2749-A10D-29EF0F0A2C9C}" destId="{9520BD98-65B3-B84E-80C0-03571EB0D13B}" srcOrd="0" destOrd="0" presId="urn:microsoft.com/office/officeart/2005/8/layout/target2"/>
    <dgm:cxn modelId="{C5A39AD2-0804-E646-A6AC-436F114F3394}" type="presOf" srcId="{8459F8C9-5D07-D74E-B66D-31733ED70B67}" destId="{6F88DBFB-1D77-1243-A2A9-A2B130E1380E}" srcOrd="0" destOrd="0" presId="urn:microsoft.com/office/officeart/2005/8/layout/target2"/>
    <dgm:cxn modelId="{AAF373D7-6C34-264F-AD4D-28F4FDB3A31A}" srcId="{AD12646C-4F8E-484C-A440-EBEED86FECC1}" destId="{BE1BE239-2904-2A44-B2DE-3A2E09FFE40C}" srcOrd="1" destOrd="0" parTransId="{DCF98F07-2354-F84A-AC4F-28F0650D3485}" sibTransId="{6E47A302-3747-434D-8EC4-914AFFB4752E}"/>
    <dgm:cxn modelId="{53C28EEF-A869-5B49-9474-D3E3A99B862B}" type="presOf" srcId="{AD12646C-4F8E-484C-A440-EBEED86FECC1}" destId="{2126B2BE-1AD1-824D-B454-162EA935544C}" srcOrd="0" destOrd="0" presId="urn:microsoft.com/office/officeart/2005/8/layout/target2"/>
    <dgm:cxn modelId="{6B40B3EF-E7E8-CD45-95C5-7F6D2833B01A}" srcId="{06EDF659-19C6-5A41-A888-8220231E7B6F}" destId="{D7EB07FD-95A3-A948-889C-7B8BC63A2D07}" srcOrd="1" destOrd="0" parTransId="{DEC5C996-E897-8249-A0AC-929989803FAC}" sibTransId="{4FEF9AA3-34E7-CA41-86F3-065707B9106D}"/>
    <dgm:cxn modelId="{B87B69F5-FB53-8443-A181-D92364832109}" type="presOf" srcId="{52ABEDB4-06DA-FC4A-B9C3-17A27F001699}" destId="{635D809B-1D6E-D147-982E-2B63B5BB59D7}" srcOrd="0" destOrd="0" presId="urn:microsoft.com/office/officeart/2005/8/layout/target2"/>
    <dgm:cxn modelId="{1A6FB5FB-D638-164C-B4DE-7AE90F16BCB3}" type="presOf" srcId="{BE1BE239-2904-2A44-B2DE-3A2E09FFE40C}" destId="{2E4E4448-8CC2-D040-90DB-BFD9DAF29D99}" srcOrd="0" destOrd="0" presId="urn:microsoft.com/office/officeart/2005/8/layout/target2"/>
    <dgm:cxn modelId="{9F9D0981-6D7B-2046-8081-0399E2B64601}" type="presParOf" srcId="{1163955B-2C69-8943-A2EC-70CB6E90647D}" destId="{105A7C80-59AD-4A40-8A7C-5649232B7BB6}" srcOrd="0" destOrd="0" presId="urn:microsoft.com/office/officeart/2005/8/layout/target2"/>
    <dgm:cxn modelId="{B8292813-5364-ED41-A887-FF438DFDC772}" type="presParOf" srcId="{105A7C80-59AD-4A40-8A7C-5649232B7BB6}" destId="{9520BD98-65B3-B84E-80C0-03571EB0D13B}" srcOrd="0" destOrd="0" presId="urn:microsoft.com/office/officeart/2005/8/layout/target2"/>
    <dgm:cxn modelId="{A4B2BC62-2ED3-2844-AA55-A9E444C99EBD}" type="presParOf" srcId="{105A7C80-59AD-4A40-8A7C-5649232B7BB6}" destId="{FD6F7AAB-2C45-5044-BCC5-B741553E29B7}" srcOrd="1" destOrd="0" presId="urn:microsoft.com/office/officeart/2005/8/layout/target2"/>
    <dgm:cxn modelId="{AD5DBF70-6B64-8343-8FE6-C62D2CCE85A3}" type="presParOf" srcId="{FD6F7AAB-2C45-5044-BCC5-B741553E29B7}" destId="{12357FD0-1D8D-064C-BD43-2F997F1BAA01}" srcOrd="0" destOrd="0" presId="urn:microsoft.com/office/officeart/2005/8/layout/target2"/>
    <dgm:cxn modelId="{E1AD1266-E752-CD4D-AC20-D5F7A719E5BB}" type="presParOf" srcId="{FD6F7AAB-2C45-5044-BCC5-B741553E29B7}" destId="{EF186D06-CA16-6E44-B9DD-C4F57A464C43}" srcOrd="1" destOrd="0" presId="urn:microsoft.com/office/officeart/2005/8/layout/target2"/>
    <dgm:cxn modelId="{F9D75BE0-E790-3648-A549-53F58B7D848C}" type="presParOf" srcId="{FD6F7AAB-2C45-5044-BCC5-B741553E29B7}" destId="{5B774499-E97B-534B-A5F7-4EB7A1AF0955}" srcOrd="2" destOrd="0" presId="urn:microsoft.com/office/officeart/2005/8/layout/target2"/>
    <dgm:cxn modelId="{D3A40063-069C-2C4B-9DAB-F5B23C585978}" type="presParOf" srcId="{1163955B-2C69-8943-A2EC-70CB6E90647D}" destId="{3FEDD293-F830-B443-95E6-8A4A2DC2E783}" srcOrd="1" destOrd="0" presId="urn:microsoft.com/office/officeart/2005/8/layout/target2"/>
    <dgm:cxn modelId="{7E41C21C-B5E4-1342-9DE9-50DA361B3E8F}" type="presParOf" srcId="{3FEDD293-F830-B443-95E6-8A4A2DC2E783}" destId="{7B209F0F-9BFC-1F4E-A8CC-EC48C54777A0}" srcOrd="0" destOrd="0" presId="urn:microsoft.com/office/officeart/2005/8/layout/target2"/>
    <dgm:cxn modelId="{EFEBFC19-245E-0448-8133-E5C6804EEF0D}" type="presParOf" srcId="{3FEDD293-F830-B443-95E6-8A4A2DC2E783}" destId="{BA5F4A36-D45E-8249-ACC1-60216DA984E5}" srcOrd="1" destOrd="0" presId="urn:microsoft.com/office/officeart/2005/8/layout/target2"/>
    <dgm:cxn modelId="{5441CB6A-0629-1646-9940-B17119880395}" type="presParOf" srcId="{BA5F4A36-D45E-8249-ACC1-60216DA984E5}" destId="{D2A050EE-C02C-2144-8833-A6034EE789E9}" srcOrd="0" destOrd="0" presId="urn:microsoft.com/office/officeart/2005/8/layout/target2"/>
    <dgm:cxn modelId="{66236882-506B-6349-921F-88654342F4AB}" type="presParOf" srcId="{BA5F4A36-D45E-8249-ACC1-60216DA984E5}" destId="{BFE22313-AC60-914C-AC1D-FB49F3E38658}" srcOrd="1" destOrd="0" presId="urn:microsoft.com/office/officeart/2005/8/layout/target2"/>
    <dgm:cxn modelId="{F813CD9A-E262-AE4F-9E29-8B752BBC4C8B}" type="presParOf" srcId="{BA5F4A36-D45E-8249-ACC1-60216DA984E5}" destId="{6F88DBFB-1D77-1243-A2A9-A2B130E1380E}" srcOrd="2" destOrd="0" presId="urn:microsoft.com/office/officeart/2005/8/layout/target2"/>
    <dgm:cxn modelId="{380739F3-117F-FF40-BF20-51CAEA931974}" type="presParOf" srcId="{1163955B-2C69-8943-A2EC-70CB6E90647D}" destId="{E74F8BC6-636F-2749-8BBA-64D043F05B86}" srcOrd="2" destOrd="0" presId="urn:microsoft.com/office/officeart/2005/8/layout/target2"/>
    <dgm:cxn modelId="{19264A7F-E9FC-1D43-B51F-88E5888845D1}" type="presParOf" srcId="{E74F8BC6-636F-2749-8BBA-64D043F05B86}" destId="{2126B2BE-1AD1-824D-B454-162EA935544C}" srcOrd="0" destOrd="0" presId="urn:microsoft.com/office/officeart/2005/8/layout/target2"/>
    <dgm:cxn modelId="{5F7CC85B-A1B4-7F4F-A943-371DBDC67014}" type="presParOf" srcId="{E74F8BC6-636F-2749-8BBA-64D043F05B86}" destId="{2469D8F0-6052-5A43-976A-149C8D5CCB06}" srcOrd="1" destOrd="0" presId="urn:microsoft.com/office/officeart/2005/8/layout/target2"/>
    <dgm:cxn modelId="{AEC0A7A5-4B08-4D4C-B869-546CD919EF8A}" type="presParOf" srcId="{2469D8F0-6052-5A43-976A-149C8D5CCB06}" destId="{635D809B-1D6E-D147-982E-2B63B5BB59D7}" srcOrd="0" destOrd="0" presId="urn:microsoft.com/office/officeart/2005/8/layout/target2"/>
    <dgm:cxn modelId="{FF137CF0-9D95-5548-AFE4-B15E1DD3A65F}" type="presParOf" srcId="{2469D8F0-6052-5A43-976A-149C8D5CCB06}" destId="{3CC9EC4B-A83C-E941-A42D-1DD9A15C48F9}" srcOrd="1" destOrd="0" presId="urn:microsoft.com/office/officeart/2005/8/layout/target2"/>
    <dgm:cxn modelId="{0ACBF588-006A-434C-8AEB-9E01120876D1}" type="presParOf" srcId="{2469D8F0-6052-5A43-976A-149C8D5CCB06}" destId="{2E4E4448-8CC2-D040-90DB-BFD9DAF29D99}" srcOrd="2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20BD98-65B3-B84E-80C0-03571EB0D13B}">
      <dsp:nvSpPr>
        <dsp:cNvPr id="0" name=""/>
        <dsp:cNvSpPr/>
      </dsp:nvSpPr>
      <dsp:spPr>
        <a:xfrm>
          <a:off x="0" y="0"/>
          <a:ext cx="7640637" cy="4435412"/>
        </a:xfrm>
        <a:prstGeom prst="roundRect">
          <a:avLst>
            <a:gd name="adj" fmla="val 8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3442373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Expert in …</a:t>
          </a:r>
        </a:p>
      </dsp:txBody>
      <dsp:txXfrm>
        <a:off x="110422" y="110422"/>
        <a:ext cx="7419793" cy="4214568"/>
      </dsp:txXfrm>
    </dsp:sp>
    <dsp:sp modelId="{12357FD0-1D8D-064C-BD43-2F997F1BAA01}">
      <dsp:nvSpPr>
        <dsp:cNvPr id="0" name=""/>
        <dsp:cNvSpPr/>
      </dsp:nvSpPr>
      <dsp:spPr>
        <a:xfrm>
          <a:off x="191015" y="1108853"/>
          <a:ext cx="1146095" cy="152359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Operations</a:t>
          </a:r>
        </a:p>
      </dsp:txBody>
      <dsp:txXfrm>
        <a:off x="226261" y="1144099"/>
        <a:ext cx="1075603" cy="1453098"/>
      </dsp:txXfrm>
    </dsp:sp>
    <dsp:sp modelId="{5B774499-E97B-534B-A5F7-4EB7A1AF0955}">
      <dsp:nvSpPr>
        <dsp:cNvPr id="0" name=""/>
        <dsp:cNvSpPr/>
      </dsp:nvSpPr>
      <dsp:spPr>
        <a:xfrm>
          <a:off x="191015" y="2688684"/>
          <a:ext cx="1146095" cy="1523590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Change Management</a:t>
          </a:r>
        </a:p>
      </dsp:txBody>
      <dsp:txXfrm>
        <a:off x="226261" y="2723930"/>
        <a:ext cx="1075603" cy="1453098"/>
      </dsp:txXfrm>
    </dsp:sp>
    <dsp:sp modelId="{7B209F0F-9BFC-1F4E-A8CC-EC48C54777A0}">
      <dsp:nvSpPr>
        <dsp:cNvPr id="0" name=""/>
        <dsp:cNvSpPr/>
      </dsp:nvSpPr>
      <dsp:spPr>
        <a:xfrm>
          <a:off x="1528127" y="1108853"/>
          <a:ext cx="5921493" cy="3104788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971541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Specifically, I help with …</a:t>
          </a:r>
        </a:p>
      </dsp:txBody>
      <dsp:txXfrm>
        <a:off x="1623610" y="1204336"/>
        <a:ext cx="5730527" cy="2913822"/>
      </dsp:txXfrm>
    </dsp:sp>
    <dsp:sp modelId="{D2A050EE-C02C-2144-8833-A6034EE789E9}">
      <dsp:nvSpPr>
        <dsp:cNvPr id="0" name=""/>
        <dsp:cNvSpPr/>
      </dsp:nvSpPr>
      <dsp:spPr>
        <a:xfrm>
          <a:off x="1676164" y="2195528"/>
          <a:ext cx="1184298" cy="86473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Communications</a:t>
          </a:r>
        </a:p>
      </dsp:txBody>
      <dsp:txXfrm>
        <a:off x="1702757" y="2222121"/>
        <a:ext cx="1131112" cy="811546"/>
      </dsp:txXfrm>
    </dsp:sp>
    <dsp:sp modelId="{6F88DBFB-1D77-1243-A2A9-A2B130E1380E}">
      <dsp:nvSpPr>
        <dsp:cNvPr id="0" name=""/>
        <dsp:cNvSpPr/>
      </dsp:nvSpPr>
      <dsp:spPr>
        <a:xfrm>
          <a:off x="1676164" y="3115775"/>
          <a:ext cx="1184298" cy="864732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Evaluations</a:t>
          </a:r>
        </a:p>
      </dsp:txBody>
      <dsp:txXfrm>
        <a:off x="1702757" y="3142368"/>
        <a:ext cx="1131112" cy="811546"/>
      </dsp:txXfrm>
    </dsp:sp>
    <dsp:sp modelId="{2126B2BE-1AD1-824D-B454-162EA935544C}">
      <dsp:nvSpPr>
        <dsp:cNvPr id="0" name=""/>
        <dsp:cNvSpPr/>
      </dsp:nvSpPr>
      <dsp:spPr>
        <a:xfrm>
          <a:off x="3018051" y="2217706"/>
          <a:ext cx="4240553" cy="1774164"/>
        </a:xfrm>
        <a:prstGeom prst="roundRect">
          <a:avLst>
            <a:gd name="adj" fmla="val 10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001417" numCol="1" spcCol="1270" anchor="t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Work looks like …</a:t>
          </a:r>
        </a:p>
      </dsp:txBody>
      <dsp:txXfrm>
        <a:off x="3072613" y="2272268"/>
        <a:ext cx="4131429" cy="1665040"/>
      </dsp:txXfrm>
    </dsp:sp>
    <dsp:sp modelId="{635D809B-1D6E-D147-982E-2B63B5BB59D7}">
      <dsp:nvSpPr>
        <dsp:cNvPr id="0" name=""/>
        <dsp:cNvSpPr/>
      </dsp:nvSpPr>
      <dsp:spPr>
        <a:xfrm>
          <a:off x="3124065" y="3016080"/>
          <a:ext cx="1984757" cy="79837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Communications Plan &amp; specific messages</a:t>
          </a:r>
        </a:p>
      </dsp:txBody>
      <dsp:txXfrm>
        <a:off x="3148618" y="3040633"/>
        <a:ext cx="1935651" cy="749268"/>
      </dsp:txXfrm>
    </dsp:sp>
    <dsp:sp modelId="{2E4E4448-8CC2-D040-90DB-BFD9DAF29D99}">
      <dsp:nvSpPr>
        <dsp:cNvPr id="0" name=""/>
        <dsp:cNvSpPr/>
      </dsp:nvSpPr>
      <dsp:spPr>
        <a:xfrm>
          <a:off x="5165287" y="3016080"/>
          <a:ext cx="1984757" cy="798374"/>
        </a:xfrm>
        <a:prstGeom prst="roundRect">
          <a:avLst>
            <a:gd name="adj" fmla="val 105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Interviews &amp; compiled results</a:t>
          </a:r>
        </a:p>
      </dsp:txBody>
      <dsp:txXfrm>
        <a:off x="5189840" y="3040633"/>
        <a:ext cx="1935651" cy="7492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02FB8D-9AB0-494B-B0B2-CD6EEFC1E086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7066D-6E52-4B4D-8559-7E882A87D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27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Welcome to Clemson Road Creative’s The ROAD Methodology learning module number one, What is Consulting?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821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I’m Dr. Kasie Whitener and I’ll be leading you through this initial module “What is Consulting?” during which we’ll discuss a basic vocabulary -- how consultants refer to their work and industry. Why people hire consultants and what people become consultants. We’ll look at how to become one -- even taking an assessment to see if it’s the right fit for you -- and finally the Real Work of Consulting which will set us up for Module 2.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1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is consulting?</a:t>
            </a:r>
            <a:endParaRPr lang="en-US" b="0" dirty="0">
              <a:effectLst/>
            </a:endParaRPr>
          </a:p>
          <a:p>
            <a:pPr rtl="0"/>
            <a:br>
              <a:rPr lang="en-US" b="0" dirty="0">
                <a:effectLst/>
              </a:rPr>
            </a:b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Delivering expertise to individuals with the intent of solving a specific problem. Consultants have the advantage of being subject matter experts (SMEs) in a particular field and bring to a project the experience of having executed similar work before. They are usually engaged for their knowledge but also for their outside-view, the fresh-eyes take on the project that eliminates the corporate politics of work being done by embedded individuals.</a:t>
            </a:r>
            <a:endParaRPr lang="en-US" b="0" dirty="0">
              <a:effectLst/>
            </a:endParaRP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SMEs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Outsider view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27066D-6E52-4B4D-8559-7E882A87D3E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452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72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50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98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134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9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79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39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 userDrawn="1"/>
        </p:nvSpPr>
        <p:spPr>
          <a:xfrm>
            <a:off x="221922" y="120925"/>
            <a:ext cx="1651825" cy="1651825"/>
          </a:xfrm>
          <a:prstGeom prst="ellipse">
            <a:avLst/>
          </a:prstGeom>
          <a:blipFill dpi="0" rotWithShape="1">
            <a:blip r:embed="rId3">
              <a:alphaModFix amt="49000"/>
              <a:duotone>
                <a:schemeClr val="accent4">
                  <a:hueOff val="15317274"/>
                  <a:satOff val="-17989"/>
                  <a:lumOff val="6912"/>
                  <a:alphaOff val="0"/>
                  <a:shade val="36000"/>
                  <a:satMod val="120000"/>
                </a:schemeClr>
                <a:schemeClr val="accent4">
                  <a:hueOff val="15317274"/>
                  <a:satOff val="-17989"/>
                  <a:lumOff val="6912"/>
                  <a:alphaOff val="0"/>
                  <a:tint val="40000"/>
                </a:schemeClr>
              </a:duotone>
            </a:blip>
            <a:srcRect/>
            <a:tile tx="0" ty="0" sx="60000" sy="59000" flip="none" algn="tl"/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15317274"/>
              <a:satOff val="-17989"/>
              <a:lumOff val="6912"/>
              <a:alphaOff val="0"/>
            </a:schemeClr>
          </a:fillRef>
          <a:effectRef idx="2">
            <a:schemeClr val="accent4">
              <a:hueOff val="15317274"/>
              <a:satOff val="-17989"/>
              <a:lumOff val="6912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7345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278745" y="6637909"/>
            <a:ext cx="937022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62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84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1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588F9416-E329-3144-9F52-A755213C8B72}" type="datetimeFigureOut">
              <a:rPr lang="en-US" smtClean="0"/>
              <a:t>11/14/19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878" y="5622878"/>
            <a:ext cx="1235122" cy="123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69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joshuaspodek.com/hustling-valuable-business-skill-can-develop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/3.0/" TargetMode="External"/><Relationship Id="rId3" Type="http://schemas.openxmlformats.org/officeDocument/2006/relationships/image" Target="../media/image9.jpg"/><Relationship Id="rId7" Type="http://schemas.openxmlformats.org/officeDocument/2006/relationships/hyperlink" Target="http://www.flickr.com/photos/23065375@N05/2246558373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://www.flickr.com/photos/83532250@N06/7650804342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8800" dirty="0"/>
              <a:t>Clemson road creative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So You Want to be a Consultant?</a:t>
            </a:r>
          </a:p>
          <a:p>
            <a:r>
              <a:rPr lang="en-US" dirty="0"/>
              <a:t>City of Columbia Office of Business Opportunity</a:t>
            </a:r>
          </a:p>
        </p:txBody>
      </p:sp>
    </p:spTree>
    <p:extLst>
      <p:ext uri="{BB962C8B-B14F-4D97-AF65-F5344CB8AC3E}">
        <p14:creationId xmlns:p14="http://schemas.microsoft.com/office/powerpoint/2010/main" val="210093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 txBox="1">
            <a:spLocks/>
          </p:cNvSpPr>
          <p:nvPr/>
        </p:nvSpPr>
        <p:spPr>
          <a:xfrm>
            <a:off x="5795683" y="1116105"/>
            <a:ext cx="5697496" cy="5215421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What are you passionate about?</a:t>
            </a:r>
          </a:p>
          <a:p>
            <a:pPr fontAlgn="base"/>
            <a:r>
              <a:rPr lang="en-US" dirty="0"/>
              <a:t>What qualifies you as a Subject Matter Expert in that area?</a:t>
            </a:r>
          </a:p>
          <a:p>
            <a:pPr fontAlgn="base"/>
            <a:r>
              <a:rPr lang="en-US" dirty="0"/>
              <a:t>What experience do you have in solving SUPER problems in that area?</a:t>
            </a:r>
          </a:p>
          <a:p>
            <a:pPr fontAlgn="base"/>
            <a:r>
              <a:rPr lang="en-US" dirty="0"/>
              <a:t>What intangible qualities would you bring to a company in need of your consulting services?</a:t>
            </a:r>
          </a:p>
          <a:p>
            <a:pPr fontAlgn="base"/>
            <a:r>
              <a:rPr lang="en-US" dirty="0"/>
              <a:t>What experience do you have in project-based work?</a:t>
            </a:r>
          </a:p>
          <a:p>
            <a:pPr fontAlgn="base"/>
            <a:r>
              <a:rPr lang="en-US" dirty="0"/>
              <a:t>Do you have the tools to work autonomously?</a:t>
            </a:r>
          </a:p>
          <a:p>
            <a:pPr fontAlgn="base"/>
            <a:r>
              <a:rPr lang="en-US" dirty="0"/>
              <a:t>What about working autonomously would challenge you?</a:t>
            </a:r>
            <a:br>
              <a:rPr lang="en-US" dirty="0"/>
            </a:br>
            <a:endParaRPr lang="en-US" sz="2000" dirty="0"/>
          </a:p>
        </p:txBody>
      </p:sp>
      <p:sp>
        <p:nvSpPr>
          <p:cNvPr id="5" name="Title 5"/>
          <p:cNvSpPr txBox="1">
            <a:spLocks/>
          </p:cNvSpPr>
          <p:nvPr/>
        </p:nvSpPr>
        <p:spPr>
          <a:xfrm>
            <a:off x="142001" y="215691"/>
            <a:ext cx="10058400" cy="16093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Self awareness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E84E48-43FD-EF49-B0ED-C175F3110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101" y="1302497"/>
            <a:ext cx="4737100" cy="473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E4473-2E83-934E-A4E7-B2AC202D69C3}"/>
              </a:ext>
            </a:extLst>
          </p:cNvPr>
          <p:cNvSpPr txBox="1"/>
          <p:nvPr/>
        </p:nvSpPr>
        <p:spPr>
          <a:xfrm>
            <a:off x="336176" y="6172200"/>
            <a:ext cx="285077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Photo credit: </a:t>
            </a:r>
            <a:r>
              <a:rPr lang="en-US" sz="1000" i="1" dirty="0" err="1">
                <a:hlinkClick r:id="rId4"/>
              </a:rPr>
              <a:t>joshuaspodek.com</a:t>
            </a:r>
            <a:endParaRPr lang="en-US" sz="1000" i="1" dirty="0"/>
          </a:p>
        </p:txBody>
      </p:sp>
    </p:spTree>
    <p:extLst>
      <p:ext uri="{BB962C8B-B14F-4D97-AF65-F5344CB8AC3E}">
        <p14:creationId xmlns:p14="http://schemas.microsoft.com/office/powerpoint/2010/main" val="309910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consulting business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7586" y="5099304"/>
            <a:ext cx="9052560" cy="1066800"/>
          </a:xfrm>
        </p:spPr>
        <p:txBody>
          <a:bodyPr/>
          <a:lstStyle/>
          <a:p>
            <a:r>
              <a:rPr lang="en-US" dirty="0"/>
              <a:t>From “Traditional” Consultancies to Independent Consultants, the model varies, but maintains standards.</a:t>
            </a:r>
          </a:p>
        </p:txBody>
      </p:sp>
    </p:spTree>
    <p:extLst>
      <p:ext uri="{BB962C8B-B14F-4D97-AF65-F5344CB8AC3E}">
        <p14:creationId xmlns:p14="http://schemas.microsoft.com/office/powerpoint/2010/main" val="387385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consultancy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business that employs consultants is called a Consultancy and works on an Agency model. The consultancy finds and wins contracts and then staffs a project team to deliver services in fulfillment of the contract.</a:t>
            </a:r>
          </a:p>
          <a:p>
            <a:r>
              <a:rPr lang="en-US" dirty="0"/>
              <a:t>Alternatively, independent consultants are individual or solopreneurs who bear the responsibility for earning contracts and delivering services.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76" y="0"/>
            <a:ext cx="7394236" cy="599738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3200" dirty="0"/>
              <a:t>How does Consulting work?</a:t>
            </a:r>
            <a:endParaRPr lang="en-US" sz="3100" dirty="0"/>
          </a:p>
          <a:p>
            <a:pPr>
              <a:lnSpc>
                <a:spcPct val="170000"/>
              </a:lnSpc>
            </a:pPr>
            <a:r>
              <a:rPr lang="en-US" dirty="0"/>
              <a:t>Major consultancies 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win business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staff projects with subject matter experts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fulfill client contracts</a:t>
            </a:r>
          </a:p>
          <a:p>
            <a:pPr>
              <a:lnSpc>
                <a:spcPct val="170000"/>
              </a:lnSpc>
            </a:pPr>
            <a:r>
              <a:rPr lang="en-US" dirty="0"/>
              <a:t>Independent consultants 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find their own work, 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craft their own contracts, and </a:t>
            </a:r>
          </a:p>
          <a:p>
            <a:pPr lvl="1">
              <a:lnSpc>
                <a:spcPct val="170000"/>
              </a:lnSpc>
            </a:pPr>
            <a:r>
              <a:rPr lang="en-US" dirty="0"/>
              <a:t>deliver services themselves.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9AB607-FA0A-3D49-B68D-784B9A7A9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014" y="2998694"/>
            <a:ext cx="4161971" cy="309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37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1AEDF-A788-7F43-B066-D7A02E16C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Clemson road creative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EC7A8-FC9F-2B46-8492-64A3843F0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797" y="2016252"/>
            <a:ext cx="6711696" cy="4105656"/>
          </a:xfrm>
        </p:spPr>
        <p:txBody>
          <a:bodyPr/>
          <a:lstStyle/>
          <a:p>
            <a:r>
              <a:rPr lang="en-US" dirty="0"/>
              <a:t>Shared Services Platform</a:t>
            </a:r>
          </a:p>
          <a:p>
            <a:r>
              <a:rPr lang="en-US" dirty="0"/>
              <a:t>Independent Consultants Keep their own company branding &amp; operations</a:t>
            </a:r>
          </a:p>
          <a:p>
            <a:r>
              <a:rPr lang="en-US" dirty="0"/>
              <a:t>We support their operations with a portfolio of services: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Knowledge Base / Learning Platform</a:t>
            </a:r>
          </a:p>
          <a:p>
            <a:pPr lvl="1"/>
            <a:r>
              <a:rPr lang="en-US" dirty="0"/>
              <a:t>Content Development</a:t>
            </a:r>
          </a:p>
          <a:p>
            <a:pPr lvl="1"/>
            <a:r>
              <a:rPr lang="en-US" dirty="0"/>
              <a:t>Documentation</a:t>
            </a:r>
          </a:p>
          <a:p>
            <a:pPr lvl="1"/>
            <a:r>
              <a:rPr lang="en-US" dirty="0"/>
              <a:t>Financial Services</a:t>
            </a:r>
          </a:p>
          <a:p>
            <a:pPr lvl="1"/>
            <a:r>
              <a:rPr lang="en-US" dirty="0"/>
              <a:t>Sales / Prospecting</a:t>
            </a:r>
          </a:p>
          <a:p>
            <a:pPr lvl="1"/>
            <a:r>
              <a:rPr lang="en-US" dirty="0"/>
              <a:t>Administrative support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C22054-80CD-B947-916B-A28E10B6878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We’re different.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B82FF7-C235-CD42-BDE9-73ECD9226460}"/>
              </a:ext>
            </a:extLst>
          </p:cNvPr>
          <p:cNvSpPr txBox="1"/>
          <p:nvPr/>
        </p:nvSpPr>
        <p:spPr>
          <a:xfrm>
            <a:off x="157162" y="107930"/>
            <a:ext cx="83924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Bradley Hand ITC" panose="03070402050302030203" pitchFamily="66" charset="77"/>
              </a:rPr>
              <a:t>Never let the fear of striking out keep you from playing the game.</a:t>
            </a:r>
          </a:p>
        </p:txBody>
      </p:sp>
    </p:spTree>
    <p:extLst>
      <p:ext uri="{BB962C8B-B14F-4D97-AF65-F5344CB8AC3E}">
        <p14:creationId xmlns:p14="http://schemas.microsoft.com/office/powerpoint/2010/main" val="4230248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7E93C-1E69-1441-B40A-A4B8AE0E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willing to build your own?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923A6-0D10-0047-8083-721A0E05B3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Being an entrepreneur means …</a:t>
            </a:r>
          </a:p>
        </p:txBody>
      </p:sp>
    </p:spTree>
    <p:extLst>
      <p:ext uri="{BB962C8B-B14F-4D97-AF65-F5344CB8AC3E}">
        <p14:creationId xmlns:p14="http://schemas.microsoft.com/office/powerpoint/2010/main" val="89807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Consultants are brought in to deliver a final outcome that demonstrates expertise applied to solve a problem. The outcome is called the “Results” and it is the most important part of the consulting experience.</a:t>
            </a:r>
          </a:p>
          <a:p>
            <a:endParaRPr lang="en-US" dirty="0"/>
          </a:p>
          <a:p>
            <a:r>
              <a:rPr lang="en-US" dirty="0"/>
              <a:t>Results can earn future work, establish a consultant’s credibility, and improve a client’s working conditions. Results should be the primary focus of every engagement.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75" y="0"/>
            <a:ext cx="7770753" cy="5997388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3200" dirty="0"/>
              <a:t>How does Consulting work?</a:t>
            </a:r>
            <a:endParaRPr lang="en-US" sz="3100" dirty="0"/>
          </a:p>
          <a:p>
            <a:pPr>
              <a:lnSpc>
                <a:spcPct val="170000"/>
              </a:lnSpc>
            </a:pPr>
            <a:r>
              <a:rPr lang="en-US" dirty="0"/>
              <a:t>A full assessment is done to determine what work needs doing.</a:t>
            </a:r>
          </a:p>
          <a:p>
            <a:pPr>
              <a:lnSpc>
                <a:spcPct val="170000"/>
              </a:lnSpc>
            </a:pPr>
            <a:r>
              <a:rPr lang="en-US" dirty="0"/>
              <a:t>The work is itemized into a project schedule.</a:t>
            </a:r>
          </a:p>
          <a:p>
            <a:pPr>
              <a:lnSpc>
                <a:spcPct val="170000"/>
              </a:lnSpc>
            </a:pPr>
            <a:r>
              <a:rPr lang="en-US" dirty="0"/>
              <a:t>The work units are completed and delivered.</a:t>
            </a:r>
          </a:p>
          <a:p>
            <a:pPr>
              <a:lnSpc>
                <a:spcPct val="170000"/>
              </a:lnSpc>
            </a:pPr>
            <a:r>
              <a:rPr lang="en-US" dirty="0"/>
              <a:t>The consultant makes recommendations for future work.</a:t>
            </a:r>
          </a:p>
          <a:p>
            <a:pPr>
              <a:lnSpc>
                <a:spcPct val="170000"/>
              </a:lnSpc>
            </a:pPr>
            <a:r>
              <a:rPr lang="en-US" dirty="0"/>
              <a:t>The client renders payment or extends the work schedule.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B3DDCD-4F5F-F040-AA4C-DA354624E3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20" b="36992"/>
          <a:stretch/>
        </p:blipFill>
        <p:spPr>
          <a:xfrm>
            <a:off x="257138" y="4491318"/>
            <a:ext cx="7609390" cy="2171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84589-8B22-5C4E-8D83-B71C53CB0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251"/>
          <a:stretch/>
        </p:blipFill>
        <p:spPr>
          <a:xfrm>
            <a:off x="95775" y="6527894"/>
            <a:ext cx="4161971" cy="27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40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E1F07EA-40F8-6A4D-9442-36431187A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Differentiation – The What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35DCD-F816-3941-80A3-7B714CE58C0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What can you do?</a:t>
            </a:r>
          </a:p>
          <a:p>
            <a:r>
              <a:rPr lang="en-US" dirty="0"/>
              <a:t>Who do you do it for?</a:t>
            </a:r>
          </a:p>
          <a:p>
            <a:r>
              <a:rPr lang="en-US" dirty="0"/>
              <a:t>What problem do you solve?</a:t>
            </a:r>
          </a:p>
          <a:p>
            <a:r>
              <a:rPr lang="en-US" dirty="0"/>
              <a:t>How long does it take?</a:t>
            </a:r>
          </a:p>
          <a:p>
            <a:r>
              <a:rPr lang="en-US" dirty="0"/>
              <a:t>What tools will you need to solve it?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FF29D5-54FE-CE47-BB59-5F40727FB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Processes – The How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244E0B-BA58-FD45-AF2D-CAD3AE8637C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Discovery</a:t>
            </a:r>
          </a:p>
          <a:p>
            <a:r>
              <a:rPr lang="en-US" dirty="0"/>
              <a:t>Proposal</a:t>
            </a:r>
          </a:p>
          <a:p>
            <a:r>
              <a:rPr lang="en-US" dirty="0"/>
              <a:t>Statement of Work / Contract</a:t>
            </a:r>
          </a:p>
          <a:p>
            <a:r>
              <a:rPr lang="en-US" dirty="0"/>
              <a:t>Deliverables</a:t>
            </a:r>
          </a:p>
          <a:p>
            <a:r>
              <a:rPr lang="en-US" dirty="0"/>
              <a:t>Results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8F73CC-8E5B-2A45-B153-B642E97D7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You’ll need</a:t>
            </a:r>
          </a:p>
        </p:txBody>
      </p:sp>
    </p:spTree>
    <p:extLst>
      <p:ext uri="{BB962C8B-B14F-4D97-AF65-F5344CB8AC3E}">
        <p14:creationId xmlns:p14="http://schemas.microsoft.com/office/powerpoint/2010/main" val="2604383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CFA40-2641-3041-89C0-5BC9FE50A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your service offering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3A39A33-D4A2-5E4F-B8FD-25AFFE1C61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406272"/>
              </p:ext>
            </p:extLst>
          </p:nvPr>
        </p:nvGraphicFramePr>
        <p:xfrm>
          <a:off x="388937" y="2093976"/>
          <a:ext cx="7640637" cy="443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E6D74-C564-1B40-8787-055865C69B5B}"/>
              </a:ext>
            </a:extLst>
          </p:cNvPr>
          <p:cNvSpPr txBox="1">
            <a:spLocks/>
          </p:cNvSpPr>
          <p:nvPr/>
        </p:nvSpPr>
        <p:spPr>
          <a:xfrm>
            <a:off x="8512497" y="2093976"/>
            <a:ext cx="3192141" cy="3366012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dirty="0"/>
              <a:t>Who are your customers?</a:t>
            </a:r>
          </a:p>
          <a:p>
            <a:pPr fontAlgn="base"/>
            <a:r>
              <a:rPr lang="en-US" dirty="0"/>
              <a:t>How long is their buying cycle?</a:t>
            </a:r>
          </a:p>
          <a:p>
            <a:pPr fontAlgn="base"/>
            <a:r>
              <a:rPr lang="en-US" dirty="0"/>
              <a:t>Who are the decision makers?</a:t>
            </a:r>
          </a:p>
          <a:p>
            <a:pPr fontAlgn="base"/>
            <a:r>
              <a:rPr lang="en-US" dirty="0"/>
              <a:t>What information do they need?</a:t>
            </a:r>
          </a:p>
          <a:p>
            <a:pPr fontAlgn="base"/>
            <a:r>
              <a:rPr lang="en-US" dirty="0"/>
              <a:t>How will you reach them?</a:t>
            </a:r>
          </a:p>
          <a:p>
            <a:pPr fontAlgn="base"/>
            <a:r>
              <a:rPr lang="en-US" dirty="0"/>
              <a:t>How can you create / identify urgency?</a:t>
            </a:r>
            <a:br>
              <a:rPr lang="en-US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89808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EBC3A-0E6C-264C-A3BB-88784C17E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marketing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10A8606-7622-2A45-9272-6765720C9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633" r="13516"/>
          <a:stretch/>
        </p:blipFill>
        <p:spPr>
          <a:xfrm>
            <a:off x="0" y="0"/>
            <a:ext cx="8272463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1C585-45F5-234E-ADB4-1C321360FA6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Consultants sell knowledge. Expertise. So they must establish that knowledge with a series of progressive lessons:</a:t>
            </a:r>
          </a:p>
          <a:p>
            <a:r>
              <a:rPr lang="en-US" dirty="0"/>
              <a:t>Blog posts</a:t>
            </a:r>
          </a:p>
          <a:p>
            <a:r>
              <a:rPr lang="en-US" dirty="0"/>
              <a:t>Videos</a:t>
            </a:r>
          </a:p>
          <a:p>
            <a:r>
              <a:rPr lang="en-US" dirty="0"/>
              <a:t>Webinars</a:t>
            </a:r>
          </a:p>
          <a:p>
            <a:r>
              <a:rPr lang="en-US" dirty="0"/>
              <a:t>Workshops</a:t>
            </a:r>
          </a:p>
          <a:p>
            <a:r>
              <a:rPr lang="en-US" dirty="0"/>
              <a:t>eBooks</a:t>
            </a:r>
          </a:p>
          <a:p>
            <a:r>
              <a:rPr lang="en-US" dirty="0"/>
              <a:t>Keynotes</a:t>
            </a:r>
          </a:p>
        </p:txBody>
      </p:sp>
    </p:spTree>
    <p:extLst>
      <p:ext uri="{BB962C8B-B14F-4D97-AF65-F5344CB8AC3E}">
        <p14:creationId xmlns:p14="http://schemas.microsoft.com/office/powerpoint/2010/main" val="3146254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6FD1E9-DBF3-594E-963C-ABEF5EC33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Your Statement of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6D624-179F-9A43-BC28-CEB805B2B07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Identified goal of the project</a:t>
            </a:r>
          </a:p>
          <a:p>
            <a:r>
              <a:rPr lang="en-US" dirty="0"/>
              <a:t>Identified measurable outcomes</a:t>
            </a:r>
          </a:p>
          <a:p>
            <a:r>
              <a:rPr lang="en-US" dirty="0"/>
              <a:t>Specific work units you will deliver</a:t>
            </a:r>
          </a:p>
          <a:p>
            <a:r>
              <a:rPr lang="en-US" dirty="0"/>
              <a:t>Timeline for work unit delivery</a:t>
            </a:r>
          </a:p>
          <a:p>
            <a:r>
              <a:rPr lang="en-US" dirty="0"/>
              <a:t>Assumptions that protect the integrity of the project</a:t>
            </a:r>
          </a:p>
          <a:p>
            <a:r>
              <a:rPr lang="en-US" dirty="0"/>
              <a:t>Payment &amp; invoice schedule</a:t>
            </a:r>
          </a:p>
          <a:p>
            <a:r>
              <a:rPr lang="en-US" dirty="0"/>
              <a:t>Agreement / Signatures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78436-3347-6246-9D39-0FE9BD2C1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Your Outcomes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935296-6190-9642-99CF-9D762FA8057E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What problem you solved</a:t>
            </a:r>
          </a:p>
          <a:p>
            <a:r>
              <a:rPr lang="en-US" dirty="0"/>
              <a:t>The specific change you measured</a:t>
            </a:r>
          </a:p>
          <a:p>
            <a:r>
              <a:rPr lang="en-US" dirty="0"/>
              <a:t>The itemized work you produced</a:t>
            </a:r>
          </a:p>
          <a:p>
            <a:r>
              <a:rPr lang="en-US" dirty="0"/>
              <a:t>The met deadlines acknowledged</a:t>
            </a:r>
          </a:p>
          <a:p>
            <a:r>
              <a:rPr lang="en-US" dirty="0"/>
              <a:t>The failed assumptions that resulted in delays or missed deadlines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C465891-1D91-6E4B-A9BF-3D16BDAB3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2321678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7DC0872-BF9D-EA4B-B070-8DEF24FBA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0" t="2184" r="15701"/>
          <a:stretch/>
        </p:blipFill>
        <p:spPr>
          <a:xfrm>
            <a:off x="0" y="0"/>
            <a:ext cx="833247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1FF854-EA11-7F44-AC73-65FCA5DA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another …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9382F84-4741-C74E-AE6B-ADF9394B57C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9880" b="9880"/>
          <a:stretch>
            <a:fillRect/>
          </a:stretch>
        </p:blipFill>
        <p:spPr>
          <a:xfrm>
            <a:off x="2488882" y="3570208"/>
            <a:ext cx="3642361" cy="30082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C8606-FAF0-1945-8F45-E23ECEBFB75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Co-Organizer of 1 Million Cups</a:t>
            </a:r>
          </a:p>
          <a:p>
            <a:r>
              <a:rPr lang="en-US" dirty="0"/>
              <a:t>Board of Directors of SC Writers Association</a:t>
            </a:r>
          </a:p>
          <a:p>
            <a:r>
              <a:rPr lang="en-US" dirty="0"/>
              <a:t>Chairperson, Richland County Libertarian Party</a:t>
            </a:r>
          </a:p>
          <a:p>
            <a:r>
              <a:rPr lang="en-US" dirty="0"/>
              <a:t>Radio show host, Write On SC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3EC5E4-9E61-AB47-9094-AB7FD5575A5C}"/>
              </a:ext>
            </a:extLst>
          </p:cNvPr>
          <p:cNvSpPr/>
          <p:nvPr/>
        </p:nvSpPr>
        <p:spPr>
          <a:xfrm>
            <a:off x="2366961" y="279592"/>
            <a:ext cx="3886201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ladin"/>
              </a:rPr>
              <a:t>Dr. Kasie Whitener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ladin"/>
              </a:rPr>
              <a:t>Entrepreneur at Clemson Road Creative</a:t>
            </a:r>
          </a:p>
          <a:p>
            <a:pPr algn="ctr"/>
            <a:endParaRPr lang="en-US" dirty="0">
              <a:solidFill>
                <a:schemeClr val="bg1"/>
              </a:solidFill>
              <a:latin typeface="Aladin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ladin"/>
              </a:rPr>
              <a:t>Business Lecturer at the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Aladin"/>
              </a:rPr>
              <a:t>Darla Moore School @ </a:t>
            </a:r>
            <a:r>
              <a:rPr lang="en-US" dirty="0" err="1">
                <a:solidFill>
                  <a:schemeClr val="bg1"/>
                </a:solidFill>
                <a:latin typeface="Aladin"/>
              </a:rPr>
              <a:t>UofSC</a:t>
            </a:r>
            <a:endParaRPr lang="en-US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  <a:latin typeface="Aladin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ladin"/>
              </a:rPr>
              <a:t>Published Novelist</a:t>
            </a:r>
          </a:p>
          <a:p>
            <a:pPr algn="ctr"/>
            <a:endParaRPr lang="en-US" dirty="0">
              <a:solidFill>
                <a:schemeClr val="bg1"/>
              </a:solidFill>
              <a:latin typeface="Aladin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Aladin"/>
              </a:rPr>
              <a:t>Co-Founder of the Women’s Business Center of SC @ Columbia College</a:t>
            </a:r>
            <a:endParaRPr lang="en-US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51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1C91-CF83-AD43-86CB-A2D15D459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You’ve got work to do.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E05B3-685E-794C-B349-03929CB73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380744"/>
          </a:xfrm>
        </p:spPr>
        <p:txBody>
          <a:bodyPr>
            <a:normAutofit/>
          </a:bodyPr>
          <a:lstStyle/>
          <a:p>
            <a:r>
              <a:rPr lang="en-US" dirty="0"/>
              <a:t>Customer Validation: Who needs what you have to offer?</a:t>
            </a:r>
          </a:p>
          <a:p>
            <a:r>
              <a:rPr lang="en-US" dirty="0"/>
              <a:t>Service Offering Design &amp; Testing: Build, Share, Get Feedback, Revise</a:t>
            </a:r>
          </a:p>
          <a:p>
            <a:r>
              <a:rPr lang="en-US" dirty="0"/>
              <a:t>Early Adopters: First Clients, Your Network, &amp;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11966464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next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b="2248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53F3B-B406-2946-AF02-A8E1B240F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2990719" cy="3291840"/>
          </a:xfrm>
        </p:spPr>
        <p:txBody>
          <a:bodyPr/>
          <a:lstStyle/>
          <a:p>
            <a:r>
              <a:rPr lang="en-US" dirty="0"/>
              <a:t>Thursday, 11/14</a:t>
            </a:r>
          </a:p>
          <a:p>
            <a:r>
              <a:rPr lang="en-US" dirty="0"/>
              <a:t>“Pricing Your Services”</a:t>
            </a:r>
          </a:p>
          <a:p>
            <a:r>
              <a:rPr lang="en-US" dirty="0"/>
              <a:t>An in-depth working session on how to itemize your work, what to charge, and how to prove results.</a:t>
            </a:r>
          </a:p>
        </p:txBody>
      </p:sp>
    </p:spTree>
    <p:extLst>
      <p:ext uri="{BB962C8B-B14F-4D97-AF65-F5344CB8AC3E}">
        <p14:creationId xmlns:p14="http://schemas.microsoft.com/office/powerpoint/2010/main" val="973284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8515" y="550286"/>
            <a:ext cx="3200400" cy="1737360"/>
          </a:xfrm>
        </p:spPr>
        <p:txBody>
          <a:bodyPr/>
          <a:lstStyle/>
          <a:p>
            <a:r>
              <a:rPr lang="en-US" dirty="0"/>
              <a:t>So you want to be a consultant?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3" r="96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18515" y="2287646"/>
            <a:ext cx="3200400" cy="3291840"/>
          </a:xfrm>
        </p:spPr>
        <p:txBody>
          <a:bodyPr>
            <a:normAutofit/>
          </a:bodyPr>
          <a:lstStyle/>
          <a:p>
            <a:r>
              <a:rPr lang="en-US" i="1" dirty="0"/>
              <a:t>In this workshop you will learn:</a:t>
            </a:r>
          </a:p>
          <a:p>
            <a:r>
              <a:rPr lang="en-US" dirty="0"/>
              <a:t>Basic vocabulary</a:t>
            </a:r>
          </a:p>
          <a:p>
            <a:r>
              <a:rPr lang="en-US" dirty="0"/>
              <a:t>●  How to identify your niche </a:t>
            </a:r>
          </a:p>
          <a:p>
            <a:r>
              <a:rPr lang="en-US" dirty="0"/>
              <a:t>●  How to build your service offering </a:t>
            </a:r>
          </a:p>
          <a:p>
            <a:r>
              <a:rPr lang="en-US" dirty="0"/>
              <a:t>●  How to market yourself </a:t>
            </a:r>
          </a:p>
          <a:p>
            <a:r>
              <a:rPr lang="en-US" dirty="0"/>
              <a:t>●  How to collect and prove results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9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Consultant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803" y="1240155"/>
            <a:ext cx="4294898" cy="387421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What is Consulting?</a:t>
            </a:r>
          </a:p>
          <a:p>
            <a:r>
              <a:rPr lang="en-US" dirty="0"/>
              <a:t>Subject Matter Expert</a:t>
            </a:r>
          </a:p>
          <a:p>
            <a:pPr lvl="1"/>
            <a:r>
              <a:rPr lang="en-US" dirty="0"/>
              <a:t>Functional Expertise</a:t>
            </a:r>
          </a:p>
          <a:p>
            <a:pPr lvl="1"/>
            <a:r>
              <a:rPr lang="en-US" dirty="0"/>
              <a:t>Industry Expertise</a:t>
            </a:r>
          </a:p>
          <a:p>
            <a:r>
              <a:rPr lang="en-US" dirty="0"/>
              <a:t>Experience</a:t>
            </a:r>
          </a:p>
          <a:p>
            <a:pPr lvl="1"/>
            <a:r>
              <a:rPr lang="en-US" dirty="0"/>
              <a:t>Longevity</a:t>
            </a:r>
          </a:p>
          <a:p>
            <a:pPr lvl="1"/>
            <a:r>
              <a:rPr lang="en-US" dirty="0"/>
              <a:t>Spectrum</a:t>
            </a:r>
          </a:p>
          <a:p>
            <a:r>
              <a:rPr lang="en-US" dirty="0"/>
              <a:t>Outsider View</a:t>
            </a:r>
          </a:p>
          <a:p>
            <a:pPr lvl="1"/>
            <a:r>
              <a:rPr lang="en-US" dirty="0"/>
              <a:t>No office politics</a:t>
            </a:r>
          </a:p>
          <a:p>
            <a:pPr lvl="1"/>
            <a:r>
              <a:rPr lang="en-US" dirty="0"/>
              <a:t>Fresh perspective on old problem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A person who provides expert advice professionally</a:t>
            </a:r>
          </a:p>
        </p:txBody>
      </p:sp>
      <p:pic>
        <p:nvPicPr>
          <p:cNvPr id="7" name="Picture 6" descr="Business Meeting | Two business men shaking hands at ...">
            <a:extLst>
              <a:ext uri="{FF2B5EF4-FFF2-40B4-BE49-F238E27FC236}">
                <a16:creationId xmlns:a16="http://schemas.microsoft.com/office/drawing/2014/main" id="{95731459-0A8B-1948-9329-3D76F7653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84077" y="363494"/>
            <a:ext cx="3620214" cy="3151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0556C-9057-B744-BFF1-712BF79AAEF0}"/>
              </a:ext>
            </a:extLst>
          </p:cNvPr>
          <p:cNvSpPr txBox="1"/>
          <p:nvPr/>
        </p:nvSpPr>
        <p:spPr>
          <a:xfrm>
            <a:off x="5059057" y="3503009"/>
            <a:ext cx="31451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4" tooltip="http://www.flickr.com/photos/83532250@N06/7650804342/"/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5" tooltip="https://creativecommons.org/licenses/by/3.0/"/>
              </a:rPr>
              <a:t>CC BY</a:t>
            </a:r>
            <a:endParaRPr lang="en-US" sz="800" dirty="0"/>
          </a:p>
        </p:txBody>
      </p:sp>
      <p:pic>
        <p:nvPicPr>
          <p:cNvPr id="10" name="Picture 9" descr="Business Meetings | Even though some investors wear flip ...">
            <a:extLst>
              <a:ext uri="{FF2B5EF4-FFF2-40B4-BE49-F238E27FC236}">
                <a16:creationId xmlns:a16="http://schemas.microsoft.com/office/drawing/2014/main" id="{7640CA79-84FF-FD45-8561-83D7986B19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437519" y="4045102"/>
            <a:ext cx="3666772" cy="2449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3119BC-0D3E-AE46-8A7B-682F2506329C}"/>
              </a:ext>
            </a:extLst>
          </p:cNvPr>
          <p:cNvSpPr txBox="1"/>
          <p:nvPr/>
        </p:nvSpPr>
        <p:spPr>
          <a:xfrm>
            <a:off x="5029228" y="6568515"/>
            <a:ext cx="31750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hlinkClick r:id="rId7" tooltip="http://www.flickr.com/photos/23065375@N05/2246558373/"/>
              </a:rPr>
              <a:t>This Photo</a:t>
            </a:r>
            <a:r>
              <a:rPr lang="en-US" sz="800" dirty="0"/>
              <a:t> by Unknown Author is licensed under </a:t>
            </a:r>
            <a:r>
              <a:rPr lang="en-US" sz="800" dirty="0">
                <a:hlinkClick r:id="rId8" tooltip="https://creativecommons.org/licenses/by-nc/3.0/"/>
              </a:rPr>
              <a:t>CC BY-NC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921863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s.u.p.e.r</a:t>
            </a:r>
            <a:r>
              <a:rPr lang="en-US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706" y="567392"/>
            <a:ext cx="3047462" cy="5346700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200" dirty="0"/>
              <a:t>Why do people hire </a:t>
            </a:r>
            <a:r>
              <a:rPr lang="en-US" sz="3100" dirty="0"/>
              <a:t>consultants?</a:t>
            </a:r>
          </a:p>
          <a:p>
            <a:pPr>
              <a:lnSpc>
                <a:spcPct val="170000"/>
              </a:lnSpc>
            </a:pPr>
            <a:r>
              <a:rPr lang="en-US" dirty="0"/>
              <a:t>S.U.P.E.R. Problems</a:t>
            </a:r>
          </a:p>
          <a:p>
            <a:pPr>
              <a:lnSpc>
                <a:spcPct val="170000"/>
              </a:lnSpc>
            </a:pPr>
            <a:r>
              <a:rPr lang="en-US" dirty="0"/>
              <a:t>Work on the peripheral of a company’s mission-critical activities</a:t>
            </a:r>
          </a:p>
          <a:p>
            <a:pPr>
              <a:lnSpc>
                <a:spcPct val="170000"/>
              </a:lnSpc>
            </a:pPr>
            <a:r>
              <a:rPr lang="en-US" dirty="0"/>
              <a:t>Bring a fresh perspective to a problem they’ve been unable to solve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Consultants are brought in to solve company’s problems that are:</a:t>
            </a:r>
          </a:p>
          <a:p>
            <a:r>
              <a:rPr lang="en-US" dirty="0"/>
              <a:t>Specific</a:t>
            </a:r>
          </a:p>
          <a:p>
            <a:r>
              <a:rPr lang="en-US" dirty="0"/>
              <a:t>Urgent</a:t>
            </a:r>
          </a:p>
          <a:p>
            <a:r>
              <a:rPr lang="en-US" dirty="0"/>
              <a:t>Persistent</a:t>
            </a:r>
          </a:p>
          <a:p>
            <a:r>
              <a:rPr lang="en-US" dirty="0"/>
              <a:t>Expensive</a:t>
            </a:r>
          </a:p>
          <a:p>
            <a:r>
              <a:rPr lang="en-US" dirty="0"/>
              <a:t>Recognizable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72F7FF-D121-6A46-A99B-5E576B738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168" y="755650"/>
            <a:ext cx="48006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17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DA6FF-89C5-2643-8558-24E6BD0F7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Have you ever hired a consultant?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F11635-E2D3-A245-BC21-C323AD240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was the project? What was the outcome?</a:t>
            </a:r>
          </a:p>
        </p:txBody>
      </p:sp>
    </p:spTree>
    <p:extLst>
      <p:ext uri="{BB962C8B-B14F-4D97-AF65-F5344CB8AC3E}">
        <p14:creationId xmlns:p14="http://schemas.microsoft.com/office/powerpoint/2010/main" val="2871592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autonomy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right to decide for oneself and pursue a course of action for one’s own life. </a:t>
            </a:r>
          </a:p>
          <a:p>
            <a:r>
              <a:rPr lang="en-US" dirty="0"/>
              <a:t>Used here to describe working conditions wherein consultants determine who their clients will be, what the work contract looks like, how much they’ll earn, and what deadlines they will honor.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7DBFC7-4A5C-1142-B421-D4133A20A0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/>
          <a:stretch/>
        </p:blipFill>
        <p:spPr>
          <a:xfrm>
            <a:off x="2608729" y="2985247"/>
            <a:ext cx="5080428" cy="37760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76" y="0"/>
            <a:ext cx="7394236" cy="5187949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US" sz="3200" dirty="0"/>
              <a:t>Why do people become consultants?</a:t>
            </a:r>
            <a:endParaRPr lang="en-US" sz="3100" dirty="0"/>
          </a:p>
          <a:p>
            <a:pPr>
              <a:lnSpc>
                <a:spcPct val="170000"/>
              </a:lnSpc>
            </a:pPr>
            <a:r>
              <a:rPr lang="en-US" dirty="0"/>
              <a:t>Passion for a particular activity</a:t>
            </a:r>
          </a:p>
          <a:p>
            <a:pPr>
              <a:lnSpc>
                <a:spcPct val="170000"/>
              </a:lnSpc>
            </a:pPr>
            <a:r>
              <a:rPr lang="en-US" dirty="0"/>
              <a:t>Expertise in a particular skill or activity</a:t>
            </a:r>
          </a:p>
          <a:p>
            <a:pPr>
              <a:lnSpc>
                <a:spcPct val="170000"/>
              </a:lnSpc>
            </a:pPr>
            <a:r>
              <a:rPr lang="en-US" dirty="0"/>
              <a:t>Unique way of solving a specific problem</a:t>
            </a:r>
          </a:p>
          <a:p>
            <a:pPr>
              <a:lnSpc>
                <a:spcPct val="170000"/>
              </a:lnSpc>
            </a:pPr>
            <a:r>
              <a:rPr lang="en-US" dirty="0"/>
              <a:t>Autonomy</a:t>
            </a:r>
          </a:p>
          <a:p>
            <a:pPr>
              <a:lnSpc>
                <a:spcPct val="170000"/>
              </a:lnSpc>
            </a:pPr>
            <a:r>
              <a:rPr lang="en-US" dirty="0"/>
              <a:t>Niche</a:t>
            </a:r>
          </a:p>
          <a:p>
            <a:pPr>
              <a:lnSpc>
                <a:spcPct val="170000"/>
              </a:lnSpc>
            </a:pPr>
            <a:r>
              <a:rPr lang="en-US" dirty="0"/>
              <a:t>Experienced</a:t>
            </a:r>
          </a:p>
        </p:txBody>
      </p:sp>
    </p:spTree>
    <p:extLst>
      <p:ext uri="{BB962C8B-B14F-4D97-AF65-F5344CB8AC3E}">
        <p14:creationId xmlns:p14="http://schemas.microsoft.com/office/powerpoint/2010/main" val="3441973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The evaluation or estimation of the nature, quality, or ability of a person or thing.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r="458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84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4203-4E26-E041-BFCD-5B6322516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you sure you want this?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1FD8A8-CCF9-D543-9B42-50C2DDD126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your area of expertise? What is your level of experience?</a:t>
            </a:r>
          </a:p>
        </p:txBody>
      </p:sp>
    </p:spTree>
    <p:extLst>
      <p:ext uri="{BB962C8B-B14F-4D97-AF65-F5344CB8AC3E}">
        <p14:creationId xmlns:p14="http://schemas.microsoft.com/office/powerpoint/2010/main" val="2780226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C_CorpOverview" id="{45E76991-4B55-0D48-B6F7-E24E19169ABD}" vid="{532B71B4-93C1-A347-AA69-26E5108A5C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2041</TotalTime>
  <Words>1240</Words>
  <Application>Microsoft Macintosh PowerPoint</Application>
  <PresentationFormat>Widescreen</PresentationFormat>
  <Paragraphs>185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Aladin</vt:lpstr>
      <vt:lpstr>Bradley Hand ITC</vt:lpstr>
      <vt:lpstr>Calibri</vt:lpstr>
      <vt:lpstr>Rockwell</vt:lpstr>
      <vt:lpstr>Rockwell Condensed</vt:lpstr>
      <vt:lpstr>Rockwell Extra Bold</vt:lpstr>
      <vt:lpstr>Wingdings</vt:lpstr>
      <vt:lpstr>Wood Type</vt:lpstr>
      <vt:lpstr>Clemson road creative</vt:lpstr>
      <vt:lpstr>Just another …</vt:lpstr>
      <vt:lpstr>So you want to be a consultant?</vt:lpstr>
      <vt:lpstr>Consultant</vt:lpstr>
      <vt:lpstr>s.u.p.e.r.</vt:lpstr>
      <vt:lpstr>Have you ever hired a consultant?</vt:lpstr>
      <vt:lpstr>autonomy</vt:lpstr>
      <vt:lpstr>assessment</vt:lpstr>
      <vt:lpstr>Are you sure you want this?</vt:lpstr>
      <vt:lpstr>PowerPoint Presentation</vt:lpstr>
      <vt:lpstr>The consulting business model</vt:lpstr>
      <vt:lpstr>consultancy</vt:lpstr>
      <vt:lpstr>Clemson road creative</vt:lpstr>
      <vt:lpstr>Are you willing to build your own?</vt:lpstr>
      <vt:lpstr>results</vt:lpstr>
      <vt:lpstr>What You’ll need</vt:lpstr>
      <vt:lpstr>Build your service offering</vt:lpstr>
      <vt:lpstr>marketing</vt:lpstr>
      <vt:lpstr>results</vt:lpstr>
      <vt:lpstr>You’ve got work to do.</vt:lpstr>
      <vt:lpstr>Up next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Clemson road creative</dc:title>
  <dc:creator>Kathryn Whitener</dc:creator>
  <cp:lastModifiedBy>Kathryn Whitener</cp:lastModifiedBy>
  <cp:revision>20</cp:revision>
  <dcterms:created xsi:type="dcterms:W3CDTF">2019-04-30T16:13:17Z</dcterms:created>
  <dcterms:modified xsi:type="dcterms:W3CDTF">2019-11-14T20:48:34Z</dcterms:modified>
</cp:coreProperties>
</file>