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Cookie"/>
      <p:regular r:id="rId27"/>
    </p:embeddedFont>
    <p:embeddedFont>
      <p:font typeface="Aladin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ladin-regular.fntdata"/><Relationship Id="rId27" Type="http://schemas.openxmlformats.org/officeDocument/2006/relationships/font" Target="fonts/Cooki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a7f9e6d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a7f9e6d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3a7f9e6d0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3a7f9e6d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a7f9e6d0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3a7f9e6d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3a7f9e6d0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3a7f9e6d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3a7f9e6d0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3a7f9e6d0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3a7f9e6d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3a7f9e6d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3a7f9e6d0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3a7f9e6d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3a7f9e6d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3a7f9e6d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3a7f9e6d0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3a7f9e6d0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3a7f9e6d0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3a7f9e6d0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a7f9e6d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a7f9e6d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3a7f9e6d0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3a7f9e6d0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3a7f9e6d0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3a7f9e6d0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3a7f9e6d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3a7f9e6d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3a7f9e6d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3a7f9e6d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a7f9e6d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a7f9e6d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a7f9e6d0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a7f9e6d0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3a7f9e6d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3a7f9e6d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a7f9e6d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3a7f9e6d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a7f9e6d0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a7f9e6d0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98475" y="2725900"/>
            <a:ext cx="8520600" cy="25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Read Like a Writer</a:t>
            </a:r>
            <a:endParaRPr b="1" sz="48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for the Pat Conroy Literary Center’s </a:t>
            </a:r>
            <a:endParaRPr b="1" sz="30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2</a:t>
            </a:r>
            <a:r>
              <a:rPr b="1" baseline="30000" lang="en" sz="30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nd</a:t>
            </a:r>
            <a:r>
              <a:rPr b="1" lang="en" sz="30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 Annual Book Club Convention</a:t>
            </a:r>
            <a:endParaRPr b="1" sz="30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70775" y="4234450"/>
            <a:ext cx="4197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By: Dr. Kasie Whitener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2904300" y="-86225"/>
            <a:ext cx="6239700" cy="38853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okie"/>
                <a:ea typeface="Cookie"/>
                <a:cs typeface="Cookie"/>
                <a:sym typeface="Cookie"/>
              </a:rPr>
              <a:t>Tips for reading Inquisitively:</a:t>
            </a:r>
            <a:endParaRPr sz="4800">
              <a:latin typeface="Cookie"/>
              <a:ea typeface="Cookie"/>
              <a:cs typeface="Cookie"/>
              <a:sym typeface="Cookie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 the Book Club guide before you read the book.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Take notes in the book, in the margins, in the form of questions.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Jot an alternative Table of Contents.</a:t>
            </a:r>
            <a:endParaRPr sz="2400"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-75" y="1810275"/>
            <a:ext cx="9144000" cy="11178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CCCCCC"/>
                </a:solidFill>
                <a:latin typeface="Cookie"/>
                <a:ea typeface="Cookie"/>
                <a:cs typeface="Cookie"/>
                <a:sym typeface="Cookie"/>
              </a:rPr>
              <a:t>Suspiciously – Everyone is a Suspect</a:t>
            </a:r>
            <a:endParaRPr sz="6000">
              <a:solidFill>
                <a:srgbClr val="CCCCCC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1767300" y="445025"/>
            <a:ext cx="5732700" cy="5727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3F3F3"/>
                </a:solidFill>
                <a:latin typeface="Aladin"/>
                <a:ea typeface="Aladin"/>
                <a:cs typeface="Aladin"/>
                <a:sym typeface="Aladin"/>
              </a:rPr>
              <a:t>Read </a:t>
            </a:r>
            <a:r>
              <a:rPr i="1" lang="en">
                <a:solidFill>
                  <a:srgbClr val="F3F3F3"/>
                </a:solidFill>
                <a:latin typeface="Aladin"/>
                <a:ea typeface="Aladin"/>
                <a:cs typeface="Aladin"/>
                <a:sym typeface="Aladin"/>
              </a:rPr>
              <a:t>Suspiciously</a:t>
            </a:r>
            <a:endParaRPr i="1">
              <a:solidFill>
                <a:srgbClr val="F3F3F3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14" name="Google Shape;114;p24"/>
          <p:cNvSpPr txBox="1"/>
          <p:nvPr>
            <p:ph idx="1" type="body"/>
          </p:nvPr>
        </p:nvSpPr>
        <p:spPr>
          <a:xfrm>
            <a:off x="1767175" y="1152475"/>
            <a:ext cx="5732700" cy="26118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Why is this character here?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is his or her purpose?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Why include the killer’s point of view?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Why have the little girl in this scene?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does this scene tell us about the narrator?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0" y="0"/>
            <a:ext cx="4655100" cy="13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Author choices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0" name="Google Shape;120;p25"/>
          <p:cNvCxnSpPr>
            <a:stCxn id="121" idx="3"/>
            <a:endCxn id="121" idx="3"/>
          </p:cNvCxnSpPr>
          <p:nvPr/>
        </p:nvCxnSpPr>
        <p:spPr>
          <a:xfrm>
            <a:off x="550703" y="3383091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25"/>
          <p:cNvSpPr txBox="1"/>
          <p:nvPr/>
        </p:nvSpPr>
        <p:spPr>
          <a:xfrm>
            <a:off x="158025" y="1005725"/>
            <a:ext cx="37212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Character names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Setting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Time period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Inciting incident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Character backstory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Dramatic action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Point of view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Title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3" name="Google Shape;123;p25"/>
          <p:cNvSpPr txBox="1"/>
          <p:nvPr/>
        </p:nvSpPr>
        <p:spPr>
          <a:xfrm>
            <a:off x="5488300" y="1580425"/>
            <a:ext cx="2629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ladin"/>
                <a:ea typeface="Aladin"/>
                <a:cs typeface="Aladin"/>
                <a:sym typeface="Aladin"/>
              </a:rPr>
              <a:t>Why?</a:t>
            </a:r>
            <a:endParaRPr sz="6000">
              <a:latin typeface="Aladin"/>
              <a:ea typeface="Aladin"/>
              <a:cs typeface="Aladin"/>
              <a:sym typeface="Aladi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311700" y="462850"/>
            <a:ext cx="8520600" cy="19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Who should narrate </a:t>
            </a:r>
            <a:r>
              <a:rPr i="1" lang="en" sz="4800">
                <a:solidFill>
                  <a:schemeClr val="dk1"/>
                </a:solidFill>
              </a:rPr>
              <a:t>Gatsby</a:t>
            </a:r>
            <a:r>
              <a:rPr lang="en" sz="4800">
                <a:solidFill>
                  <a:schemeClr val="dk1"/>
                </a:solidFill>
              </a:rPr>
              <a:t>?</a:t>
            </a:r>
            <a:endParaRPr sz="48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2904300" y="-86225"/>
            <a:ext cx="6239700" cy="38853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okie"/>
                <a:ea typeface="Cookie"/>
                <a:cs typeface="Cookie"/>
                <a:sym typeface="Cookie"/>
              </a:rPr>
              <a:t>Tips for reading Suspiciously:</a:t>
            </a:r>
            <a:endParaRPr sz="4800">
              <a:latin typeface="Cookie"/>
              <a:ea typeface="Cookie"/>
              <a:cs typeface="Cookie"/>
              <a:sym typeface="Cooki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Consider what the novel would be like if the author had not done a certain thing.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Ask if the bad things that happen to the main character are necessary?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Ask what makes the character likeable and what makes them unlikeable?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-75" y="1810275"/>
            <a:ext cx="9144000" cy="11178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CCCC"/>
                </a:solidFill>
                <a:latin typeface="Cookie"/>
                <a:ea typeface="Cookie"/>
                <a:cs typeface="Cookie"/>
                <a:sym typeface="Cookie"/>
              </a:rPr>
              <a:t>Judgmentally – You Can’t Do That in Book Club </a:t>
            </a:r>
            <a:endParaRPr>
              <a:solidFill>
                <a:srgbClr val="CCCCCC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2887850" y="445025"/>
            <a:ext cx="5944500" cy="572700"/>
          </a:xfrm>
          <a:prstGeom prst="rect">
            <a:avLst/>
          </a:prstGeom>
          <a:gradFill>
            <a:gsLst>
              <a:gs pos="0">
                <a:srgbClr val="FF00FF"/>
              </a:gs>
              <a:gs pos="100000">
                <a:srgbClr val="737373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Read Judgmentally</a:t>
            </a:r>
            <a:endParaRPr sz="36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2887850" y="1244300"/>
            <a:ext cx="2744100" cy="30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Cliches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Predictable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Stock Characters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Boring dialogue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Fact-dump exposition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6145725" y="1244300"/>
            <a:ext cx="2744100" cy="30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Click-bait title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Standard NYC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Better-than-average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Movie-like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Aladin"/>
                <a:ea typeface="Aladin"/>
                <a:cs typeface="Aladin"/>
                <a:sym typeface="Aladin"/>
              </a:rPr>
              <a:t>More-of-the-same</a:t>
            </a:r>
            <a:endParaRPr sz="2400">
              <a:solidFill>
                <a:srgbClr val="FFFFFF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311700" y="462850"/>
            <a:ext cx="8520600" cy="19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What’s the best title of a book you’ve ever read?</a:t>
            </a:r>
            <a:endParaRPr sz="48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2904300" y="-86225"/>
            <a:ext cx="6239700" cy="38853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okie"/>
                <a:ea typeface="Cookie"/>
                <a:cs typeface="Cookie"/>
                <a:sym typeface="Cookie"/>
              </a:rPr>
              <a:t>Tips for reading Judgmentally:</a:t>
            </a:r>
            <a:endParaRPr sz="4800">
              <a:latin typeface="Cookie"/>
              <a:ea typeface="Cookie"/>
              <a:cs typeface="Cookie"/>
              <a:sym typeface="Cooki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Break down the title for accuracy.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Analyze the standard character introduction.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Did you dread having to pick it back up?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Judge the author, the publisher, and the Book Club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976975" y="505950"/>
            <a:ext cx="5703900" cy="34737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Entrepreneur and business professor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Co-Founder of the Women’s Business Center of SC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Unpublished Novelist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Short Story Award Winner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Reluctant Runner, Competitive Swimmer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Proud mom to Hollie &amp; wife to Charlie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Tiger fan, Clemson Alum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Pat Conroy Newbie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Serial Book Club Dropout</a:t>
            </a:r>
            <a:endParaRPr sz="3000">
              <a:solidFill>
                <a:srgbClr val="666666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900" y="2198225"/>
            <a:ext cx="2680199" cy="27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idx="1" type="body"/>
          </p:nvPr>
        </p:nvSpPr>
        <p:spPr>
          <a:xfrm>
            <a:off x="0" y="0"/>
            <a:ext cx="5373300" cy="3876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Radio show &amp; podcast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Featuring South Carolina writers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Write On SC</a:t>
            </a:r>
            <a:endParaRPr sz="48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patreon.com/WriteOnSC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MakeThePointRadio.com, Saturdays, 9 a.m. live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Podcast / back episodes - writeonsc.blog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rPr>
              <a:t>facebook.com/WriteOnSC</a:t>
            </a:r>
            <a:endParaRPr sz="2400">
              <a:solidFill>
                <a:schemeClr val="dk1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-75" y="1810275"/>
            <a:ext cx="9144000" cy="11178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CCCC"/>
                </a:solidFill>
                <a:latin typeface="Cookie"/>
                <a:ea typeface="Cookie"/>
                <a:cs typeface="Cookie"/>
                <a:sym typeface="Cookie"/>
              </a:rPr>
              <a:t>Thank You!</a:t>
            </a:r>
            <a:endParaRPr>
              <a:solidFill>
                <a:srgbClr val="CCCCCC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0"/>
            <a:ext cx="8520600" cy="36348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Reading like a writer will actually get you kicked out of book club.</a:t>
            </a:r>
            <a:endParaRPr sz="30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-381000" lvl="0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ladin"/>
              <a:buChar char="●"/>
            </a:pPr>
            <a:r>
              <a:rPr lang="en" sz="24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Read Voraciously</a:t>
            </a:r>
            <a:endParaRPr sz="24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-381000" lvl="0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ladin"/>
              <a:buChar char="●"/>
            </a:pPr>
            <a:r>
              <a:rPr lang="en" sz="24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Read Inquisitively</a:t>
            </a:r>
            <a:endParaRPr sz="24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-381000" lvl="0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ladin"/>
              <a:buChar char="●"/>
            </a:pPr>
            <a:r>
              <a:rPr lang="en" sz="24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Read Suspiciously</a:t>
            </a:r>
            <a:endParaRPr sz="24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-381000" lvl="0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ladin"/>
              <a:buChar char="●"/>
            </a:pPr>
            <a:r>
              <a:rPr lang="en" sz="2400">
                <a:solidFill>
                  <a:srgbClr val="000000"/>
                </a:solidFill>
                <a:latin typeface="Aladin"/>
                <a:ea typeface="Aladin"/>
                <a:cs typeface="Aladin"/>
                <a:sym typeface="Aladin"/>
              </a:rPr>
              <a:t>Read Judgmentally</a:t>
            </a:r>
            <a:endParaRPr sz="24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9250" y="3307375"/>
            <a:ext cx="4104024" cy="16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-75" y="1810275"/>
            <a:ext cx="9144000" cy="11178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900">
                <a:solidFill>
                  <a:srgbClr val="CCCCCC"/>
                </a:solidFill>
                <a:latin typeface="Cookie"/>
                <a:ea typeface="Cookie"/>
                <a:cs typeface="Cookie"/>
                <a:sym typeface="Cookie"/>
              </a:rPr>
              <a:t>Voraciously – The Book Club Overachiever</a:t>
            </a:r>
            <a:endParaRPr sz="4900">
              <a:solidFill>
                <a:srgbClr val="CCCCCC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462850"/>
            <a:ext cx="8520600" cy="19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Raise your hand if you’ve read 9 books this year.</a:t>
            </a:r>
            <a:endParaRPr sz="48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2859100" y="0"/>
            <a:ext cx="5973300" cy="40659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okie"/>
                <a:ea typeface="Cookie"/>
                <a:cs typeface="Cookie"/>
                <a:sym typeface="Cookie"/>
              </a:rPr>
              <a:t>Tips for reading voraciously:</a:t>
            </a:r>
            <a:endParaRPr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1) Get the Kindle app on your phone. </a:t>
            </a:r>
            <a:endParaRPr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2) Read at intersections, while waiting in line, waiting for food restaurants, and waiting to be seen by the doctor.</a:t>
            </a:r>
            <a:endParaRPr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3) Discard quickly whatever you know will suck.</a:t>
            </a:r>
            <a:endParaRPr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-75" y="1810275"/>
            <a:ext cx="9144000" cy="11178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CCCCCC"/>
                </a:solidFill>
                <a:latin typeface="Cookie"/>
                <a:ea typeface="Cookie"/>
                <a:cs typeface="Cookie"/>
                <a:sym typeface="Cookie"/>
              </a:rPr>
              <a:t>Inquisitively – Getting What You Need Out of the Book</a:t>
            </a:r>
            <a:endParaRPr sz="4000">
              <a:solidFill>
                <a:srgbClr val="CCCCCC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Read Inquisitively</a:t>
            </a:r>
            <a:endParaRPr i="1" sz="3000"/>
          </a:p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1551675" y="1152475"/>
            <a:ext cx="5933700" cy="34164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Genre conventions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Themes and shared elements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Pace and structure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Sentence length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Inclusion of exposition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Devices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11700" y="462850"/>
            <a:ext cx="8520600" cy="19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What does every mystery novel have?</a:t>
            </a:r>
            <a:endParaRPr sz="48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