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70" r:id="rId5"/>
    <p:sldId id="259" r:id="rId6"/>
    <p:sldId id="260" r:id="rId7"/>
    <p:sldId id="269" r:id="rId8"/>
    <p:sldId id="261" r:id="rId9"/>
    <p:sldId id="262" r:id="rId10"/>
    <p:sldId id="264" r:id="rId11"/>
    <p:sldId id="265" r:id="rId12"/>
    <p:sldId id="267" r:id="rId13"/>
    <p:sldId id="266" r:id="rId14"/>
    <p:sldId id="268" r:id="rId15"/>
    <p:sldId id="26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2"/>
    <p:restoredTop sz="85100"/>
  </p:normalViewPr>
  <p:slideViewPr>
    <p:cSldViewPr snapToGrid="0" snapToObjects="1">
      <p:cViewPr varScale="1">
        <p:scale>
          <a:sx n="71" d="100"/>
          <a:sy n="71" d="100"/>
        </p:scale>
        <p:origin x="15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D60F30-DB8B-DC42-8908-95F00BCE1F78}" type="doc">
      <dgm:prSet loTypeId="urn:microsoft.com/office/officeart/2005/8/layout/radial5" loCatId="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C98C6D-9175-D34B-9956-99B38753CBA0}">
      <dgm:prSet phldrT="[Text]"/>
      <dgm:spPr/>
      <dgm:t>
        <a:bodyPr/>
        <a:lstStyle/>
        <a:p>
          <a:r>
            <a:rPr lang="en-US" dirty="0" smtClean="0"/>
            <a:t>Growth</a:t>
          </a:r>
          <a:endParaRPr lang="en-US" dirty="0"/>
        </a:p>
      </dgm:t>
    </dgm:pt>
    <dgm:pt modelId="{F035D77E-9908-EE4D-B842-C939ABE1F879}" type="parTrans" cxnId="{FC2A9635-F1F3-5F47-B1FF-CEF9E2D24DF2}">
      <dgm:prSet/>
      <dgm:spPr/>
      <dgm:t>
        <a:bodyPr/>
        <a:lstStyle/>
        <a:p>
          <a:endParaRPr lang="en-US"/>
        </a:p>
      </dgm:t>
    </dgm:pt>
    <dgm:pt modelId="{E88073E7-FAA2-8142-9231-606BA9D9C648}" type="sibTrans" cxnId="{FC2A9635-F1F3-5F47-B1FF-CEF9E2D24DF2}">
      <dgm:prSet/>
      <dgm:spPr/>
      <dgm:t>
        <a:bodyPr/>
        <a:lstStyle/>
        <a:p>
          <a:endParaRPr lang="en-US"/>
        </a:p>
      </dgm:t>
    </dgm:pt>
    <dgm:pt modelId="{95AA7217-B1DD-1D44-AC54-7944CAADD141}">
      <dgm:prSet phldrT="[Text]"/>
      <dgm:spPr/>
      <dgm:t>
        <a:bodyPr/>
        <a:lstStyle/>
        <a:p>
          <a:r>
            <a:rPr lang="en-US" dirty="0" smtClean="0"/>
            <a:t>marketing</a:t>
          </a:r>
          <a:endParaRPr lang="en-US" dirty="0"/>
        </a:p>
      </dgm:t>
    </dgm:pt>
    <dgm:pt modelId="{7D74720B-76CA-9747-8D44-5F4635138C73}" type="parTrans" cxnId="{127017B8-8B48-634B-B382-27D2FED87FA7}">
      <dgm:prSet/>
      <dgm:spPr/>
      <dgm:t>
        <a:bodyPr/>
        <a:lstStyle/>
        <a:p>
          <a:endParaRPr lang="en-US"/>
        </a:p>
      </dgm:t>
    </dgm:pt>
    <dgm:pt modelId="{40E45B23-A643-0D45-8873-62B5C3682FF8}" type="sibTrans" cxnId="{127017B8-8B48-634B-B382-27D2FED87FA7}">
      <dgm:prSet/>
      <dgm:spPr/>
      <dgm:t>
        <a:bodyPr/>
        <a:lstStyle/>
        <a:p>
          <a:endParaRPr lang="en-US"/>
        </a:p>
      </dgm:t>
    </dgm:pt>
    <dgm:pt modelId="{FE0D4CE4-5C5E-E04C-8A98-075D7AA09474}">
      <dgm:prSet phldrT="[Text]"/>
      <dgm:spPr/>
      <dgm:t>
        <a:bodyPr/>
        <a:lstStyle/>
        <a:p>
          <a:r>
            <a:rPr lang="en-US" dirty="0" smtClean="0"/>
            <a:t>sales</a:t>
          </a:r>
          <a:endParaRPr lang="en-US" dirty="0"/>
        </a:p>
      </dgm:t>
    </dgm:pt>
    <dgm:pt modelId="{5550A37A-5AAC-B046-8560-8D6A2217FAC6}" type="parTrans" cxnId="{F8894906-58BF-FC4B-8C30-5AC2AB186117}">
      <dgm:prSet/>
      <dgm:spPr/>
      <dgm:t>
        <a:bodyPr/>
        <a:lstStyle/>
        <a:p>
          <a:endParaRPr lang="en-US"/>
        </a:p>
      </dgm:t>
    </dgm:pt>
    <dgm:pt modelId="{0AA60084-5B5A-8949-B143-331541E6D7E1}" type="sibTrans" cxnId="{F8894906-58BF-FC4B-8C30-5AC2AB186117}">
      <dgm:prSet/>
      <dgm:spPr/>
      <dgm:t>
        <a:bodyPr/>
        <a:lstStyle/>
        <a:p>
          <a:endParaRPr lang="en-US"/>
        </a:p>
      </dgm:t>
    </dgm:pt>
    <dgm:pt modelId="{A3DCCD6E-6923-A746-B173-BA59ECA21DF1}">
      <dgm:prSet phldrT="[Text]"/>
      <dgm:spPr/>
      <dgm:t>
        <a:bodyPr/>
        <a:lstStyle/>
        <a:p>
          <a:r>
            <a:rPr lang="en-US" dirty="0" smtClean="0"/>
            <a:t>process</a:t>
          </a:r>
          <a:endParaRPr lang="en-US" dirty="0"/>
        </a:p>
      </dgm:t>
    </dgm:pt>
    <dgm:pt modelId="{672C9678-A22B-2A4E-AA86-821BA33D4CCA}" type="parTrans" cxnId="{3AF8E0B9-7B62-FE44-AC6A-DD76DAA5AEF7}">
      <dgm:prSet/>
      <dgm:spPr/>
      <dgm:t>
        <a:bodyPr/>
        <a:lstStyle/>
        <a:p>
          <a:endParaRPr lang="en-US"/>
        </a:p>
      </dgm:t>
    </dgm:pt>
    <dgm:pt modelId="{AE9DD618-2FE7-0244-A6C8-8CC476214DE9}" type="sibTrans" cxnId="{3AF8E0B9-7B62-FE44-AC6A-DD76DAA5AEF7}">
      <dgm:prSet/>
      <dgm:spPr/>
      <dgm:t>
        <a:bodyPr/>
        <a:lstStyle/>
        <a:p>
          <a:endParaRPr lang="en-US"/>
        </a:p>
      </dgm:t>
    </dgm:pt>
    <dgm:pt modelId="{10725F1E-6EB9-5246-911E-1323C70453D3}">
      <dgm:prSet phldrT="[Text]"/>
      <dgm:spPr/>
      <dgm:t>
        <a:bodyPr/>
        <a:lstStyle/>
        <a:p>
          <a:r>
            <a:rPr lang="en-US" dirty="0" smtClean="0"/>
            <a:t>product/  service</a:t>
          </a:r>
          <a:endParaRPr lang="en-US" dirty="0"/>
        </a:p>
      </dgm:t>
    </dgm:pt>
    <dgm:pt modelId="{0240B194-776B-A748-948A-A93BD8491461}" type="parTrans" cxnId="{8DC63E46-4FEA-0B49-BD4D-6D08BA9754CB}">
      <dgm:prSet/>
      <dgm:spPr/>
      <dgm:t>
        <a:bodyPr/>
        <a:lstStyle/>
        <a:p>
          <a:endParaRPr lang="en-US"/>
        </a:p>
      </dgm:t>
    </dgm:pt>
    <dgm:pt modelId="{84132F40-6095-E54C-A428-BBD0B1CB5BE7}" type="sibTrans" cxnId="{8DC63E46-4FEA-0B49-BD4D-6D08BA9754CB}">
      <dgm:prSet/>
      <dgm:spPr/>
      <dgm:t>
        <a:bodyPr/>
        <a:lstStyle/>
        <a:p>
          <a:endParaRPr lang="en-US"/>
        </a:p>
      </dgm:t>
    </dgm:pt>
    <dgm:pt modelId="{4FAE3811-E5E0-3F49-97C1-AADB0A8EA72E}">
      <dgm:prSet/>
      <dgm:spPr/>
      <dgm:t>
        <a:bodyPr/>
        <a:lstStyle/>
        <a:p>
          <a:r>
            <a:rPr lang="en-US" dirty="0" smtClean="0"/>
            <a:t>pricing</a:t>
          </a:r>
          <a:endParaRPr lang="en-US" dirty="0"/>
        </a:p>
      </dgm:t>
    </dgm:pt>
    <dgm:pt modelId="{4A9977B8-1E2D-0143-95FC-C6AC40243E60}" type="parTrans" cxnId="{D708A58A-45BF-0346-9E29-1705A9BEDDF6}">
      <dgm:prSet/>
      <dgm:spPr/>
      <dgm:t>
        <a:bodyPr/>
        <a:lstStyle/>
        <a:p>
          <a:endParaRPr lang="en-US"/>
        </a:p>
      </dgm:t>
    </dgm:pt>
    <dgm:pt modelId="{3BAC62F2-9F0C-E84A-87A9-E13B4837DB64}" type="sibTrans" cxnId="{D708A58A-45BF-0346-9E29-1705A9BEDDF6}">
      <dgm:prSet/>
      <dgm:spPr/>
      <dgm:t>
        <a:bodyPr/>
        <a:lstStyle/>
        <a:p>
          <a:endParaRPr lang="en-US"/>
        </a:p>
      </dgm:t>
    </dgm:pt>
    <dgm:pt modelId="{7E8772FB-0804-4043-B3A3-AC3A0D7CD27F}" type="pres">
      <dgm:prSet presAssocID="{04D60F30-DB8B-DC42-8908-95F00BCE1F7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6B808FF-0C05-A94F-95DA-2D50E1AFB974}" type="pres">
      <dgm:prSet presAssocID="{E5C98C6D-9175-D34B-9956-99B38753CBA0}" presName="centerShape" presStyleLbl="node0" presStyleIdx="0" presStyleCnt="1"/>
      <dgm:spPr/>
      <dgm:t>
        <a:bodyPr/>
        <a:lstStyle/>
        <a:p>
          <a:endParaRPr lang="en-US"/>
        </a:p>
      </dgm:t>
    </dgm:pt>
    <dgm:pt modelId="{89F9E87B-1C0A-014C-A126-AAF14BB83BCC}" type="pres">
      <dgm:prSet presAssocID="{7D74720B-76CA-9747-8D44-5F4635138C73}" presName="parTrans" presStyleLbl="sibTrans2D1" presStyleIdx="0" presStyleCnt="5"/>
      <dgm:spPr/>
      <dgm:t>
        <a:bodyPr/>
        <a:lstStyle/>
        <a:p>
          <a:endParaRPr lang="en-US"/>
        </a:p>
      </dgm:t>
    </dgm:pt>
    <dgm:pt modelId="{DFB8D7D1-A86B-A64A-B891-FF0569A34391}" type="pres">
      <dgm:prSet presAssocID="{7D74720B-76CA-9747-8D44-5F4635138C73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2AB3190C-9A62-F94A-9885-2FB7638E514D}" type="pres">
      <dgm:prSet presAssocID="{95AA7217-B1DD-1D44-AC54-7944CAADD14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DC209F-35D1-9C47-9B00-D33FA07A1D63}" type="pres">
      <dgm:prSet presAssocID="{5550A37A-5AAC-B046-8560-8D6A2217FAC6}" presName="parTrans" presStyleLbl="sibTrans2D1" presStyleIdx="1" presStyleCnt="5"/>
      <dgm:spPr/>
      <dgm:t>
        <a:bodyPr/>
        <a:lstStyle/>
        <a:p>
          <a:endParaRPr lang="en-US"/>
        </a:p>
      </dgm:t>
    </dgm:pt>
    <dgm:pt modelId="{17C189DE-266E-DC41-88E7-B56B3AB539A4}" type="pres">
      <dgm:prSet presAssocID="{5550A37A-5AAC-B046-8560-8D6A2217FAC6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8A18E0E1-D7AB-9E41-8D3E-96469F930317}" type="pres">
      <dgm:prSet presAssocID="{FE0D4CE4-5C5E-E04C-8A98-075D7AA0947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16D71F-8247-0E4F-878A-29A851FCF5E4}" type="pres">
      <dgm:prSet presAssocID="{4A9977B8-1E2D-0143-95FC-C6AC40243E60}" presName="parTrans" presStyleLbl="sibTrans2D1" presStyleIdx="2" presStyleCnt="5"/>
      <dgm:spPr/>
      <dgm:t>
        <a:bodyPr/>
        <a:lstStyle/>
        <a:p>
          <a:endParaRPr lang="en-US"/>
        </a:p>
      </dgm:t>
    </dgm:pt>
    <dgm:pt modelId="{AE0BF7DB-00EA-1D4A-A4EF-2710624DACC0}" type="pres">
      <dgm:prSet presAssocID="{4A9977B8-1E2D-0143-95FC-C6AC40243E60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108D3F94-B16C-834F-B66C-3248235E6355}" type="pres">
      <dgm:prSet presAssocID="{4FAE3811-E5E0-3F49-97C1-AADB0A8EA72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EF0F75-014B-FC40-93EA-0849BB243C5E}" type="pres">
      <dgm:prSet presAssocID="{672C9678-A22B-2A4E-AA86-821BA33D4CCA}" presName="parTrans" presStyleLbl="sibTrans2D1" presStyleIdx="3" presStyleCnt="5"/>
      <dgm:spPr/>
      <dgm:t>
        <a:bodyPr/>
        <a:lstStyle/>
        <a:p>
          <a:endParaRPr lang="en-US"/>
        </a:p>
      </dgm:t>
    </dgm:pt>
    <dgm:pt modelId="{08FCCCE6-EE2B-2045-9ACA-D0809F717343}" type="pres">
      <dgm:prSet presAssocID="{672C9678-A22B-2A4E-AA86-821BA33D4CCA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F73ED576-CE39-F24E-85E7-F4BD4A4C21BB}" type="pres">
      <dgm:prSet presAssocID="{A3DCCD6E-6923-A746-B173-BA59ECA21DF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448C3F-00E0-B240-B689-5B0C12951ED6}" type="pres">
      <dgm:prSet presAssocID="{0240B194-776B-A748-948A-A93BD8491461}" presName="parTrans" presStyleLbl="sibTrans2D1" presStyleIdx="4" presStyleCnt="5"/>
      <dgm:spPr/>
      <dgm:t>
        <a:bodyPr/>
        <a:lstStyle/>
        <a:p>
          <a:endParaRPr lang="en-US"/>
        </a:p>
      </dgm:t>
    </dgm:pt>
    <dgm:pt modelId="{F99C9CA9-9E3F-BE4A-8B1F-CDB321616200}" type="pres">
      <dgm:prSet presAssocID="{0240B194-776B-A748-948A-A93BD8491461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8F8F9263-6371-A549-87A6-A351B2FE7881}" type="pres">
      <dgm:prSet presAssocID="{10725F1E-6EB9-5246-911E-1323C70453D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5B770D6-C428-4141-A86C-090B13ACD8D5}" type="presOf" srcId="{10725F1E-6EB9-5246-911E-1323C70453D3}" destId="{8F8F9263-6371-A549-87A6-A351B2FE7881}" srcOrd="0" destOrd="0" presId="urn:microsoft.com/office/officeart/2005/8/layout/radial5"/>
    <dgm:cxn modelId="{8DC63E46-4FEA-0B49-BD4D-6D08BA9754CB}" srcId="{E5C98C6D-9175-D34B-9956-99B38753CBA0}" destId="{10725F1E-6EB9-5246-911E-1323C70453D3}" srcOrd="4" destOrd="0" parTransId="{0240B194-776B-A748-948A-A93BD8491461}" sibTransId="{84132F40-6095-E54C-A428-BBD0B1CB5BE7}"/>
    <dgm:cxn modelId="{5822489B-E712-AE4F-B270-54B38AFB3016}" type="presOf" srcId="{A3DCCD6E-6923-A746-B173-BA59ECA21DF1}" destId="{F73ED576-CE39-F24E-85E7-F4BD4A4C21BB}" srcOrd="0" destOrd="0" presId="urn:microsoft.com/office/officeart/2005/8/layout/radial5"/>
    <dgm:cxn modelId="{3AF8E0B9-7B62-FE44-AC6A-DD76DAA5AEF7}" srcId="{E5C98C6D-9175-D34B-9956-99B38753CBA0}" destId="{A3DCCD6E-6923-A746-B173-BA59ECA21DF1}" srcOrd="3" destOrd="0" parTransId="{672C9678-A22B-2A4E-AA86-821BA33D4CCA}" sibTransId="{AE9DD618-2FE7-0244-A6C8-8CC476214DE9}"/>
    <dgm:cxn modelId="{C0935195-3801-9443-8364-AB19734DD00E}" type="presOf" srcId="{E5C98C6D-9175-D34B-9956-99B38753CBA0}" destId="{16B808FF-0C05-A94F-95DA-2D50E1AFB974}" srcOrd="0" destOrd="0" presId="urn:microsoft.com/office/officeart/2005/8/layout/radial5"/>
    <dgm:cxn modelId="{604FF16A-FC36-2D4B-9238-51BD759729FF}" type="presOf" srcId="{5550A37A-5AAC-B046-8560-8D6A2217FAC6}" destId="{17C189DE-266E-DC41-88E7-B56B3AB539A4}" srcOrd="1" destOrd="0" presId="urn:microsoft.com/office/officeart/2005/8/layout/radial5"/>
    <dgm:cxn modelId="{FC2A9635-F1F3-5F47-B1FF-CEF9E2D24DF2}" srcId="{04D60F30-DB8B-DC42-8908-95F00BCE1F78}" destId="{E5C98C6D-9175-D34B-9956-99B38753CBA0}" srcOrd="0" destOrd="0" parTransId="{F035D77E-9908-EE4D-B842-C939ABE1F879}" sibTransId="{E88073E7-FAA2-8142-9231-606BA9D9C648}"/>
    <dgm:cxn modelId="{3B932DFD-5AD2-9F42-8788-3D6BF476E1AE}" type="presOf" srcId="{4A9977B8-1E2D-0143-95FC-C6AC40243E60}" destId="{AE0BF7DB-00EA-1D4A-A4EF-2710624DACC0}" srcOrd="1" destOrd="0" presId="urn:microsoft.com/office/officeart/2005/8/layout/radial5"/>
    <dgm:cxn modelId="{A7E0FFCF-93BD-FB48-929B-7962FEDF2468}" type="presOf" srcId="{0240B194-776B-A748-948A-A93BD8491461}" destId="{F99C9CA9-9E3F-BE4A-8B1F-CDB321616200}" srcOrd="1" destOrd="0" presId="urn:microsoft.com/office/officeart/2005/8/layout/radial5"/>
    <dgm:cxn modelId="{6C3246FA-7660-6148-807C-BA3F96B54BAC}" type="presOf" srcId="{672C9678-A22B-2A4E-AA86-821BA33D4CCA}" destId="{8BEF0F75-014B-FC40-93EA-0849BB243C5E}" srcOrd="0" destOrd="0" presId="urn:microsoft.com/office/officeart/2005/8/layout/radial5"/>
    <dgm:cxn modelId="{3EA6E42C-915B-FC4B-BB12-7C315E6F2D15}" type="presOf" srcId="{4FAE3811-E5E0-3F49-97C1-AADB0A8EA72E}" destId="{108D3F94-B16C-834F-B66C-3248235E6355}" srcOrd="0" destOrd="0" presId="urn:microsoft.com/office/officeart/2005/8/layout/radial5"/>
    <dgm:cxn modelId="{57D1AAFD-D578-7B49-B445-5D911739F852}" type="presOf" srcId="{95AA7217-B1DD-1D44-AC54-7944CAADD141}" destId="{2AB3190C-9A62-F94A-9885-2FB7638E514D}" srcOrd="0" destOrd="0" presId="urn:microsoft.com/office/officeart/2005/8/layout/radial5"/>
    <dgm:cxn modelId="{B717339C-983C-D84A-9572-993CA60F69F2}" type="presOf" srcId="{5550A37A-5AAC-B046-8560-8D6A2217FAC6}" destId="{E6DC209F-35D1-9C47-9B00-D33FA07A1D63}" srcOrd="0" destOrd="0" presId="urn:microsoft.com/office/officeart/2005/8/layout/radial5"/>
    <dgm:cxn modelId="{770D2DBA-F251-FF47-B345-55D0391CAA74}" type="presOf" srcId="{FE0D4CE4-5C5E-E04C-8A98-075D7AA09474}" destId="{8A18E0E1-D7AB-9E41-8D3E-96469F930317}" srcOrd="0" destOrd="0" presId="urn:microsoft.com/office/officeart/2005/8/layout/radial5"/>
    <dgm:cxn modelId="{3363FFA7-50B4-6845-AF92-7598188C8991}" type="presOf" srcId="{04D60F30-DB8B-DC42-8908-95F00BCE1F78}" destId="{7E8772FB-0804-4043-B3A3-AC3A0D7CD27F}" srcOrd="0" destOrd="0" presId="urn:microsoft.com/office/officeart/2005/8/layout/radial5"/>
    <dgm:cxn modelId="{F8894906-58BF-FC4B-8C30-5AC2AB186117}" srcId="{E5C98C6D-9175-D34B-9956-99B38753CBA0}" destId="{FE0D4CE4-5C5E-E04C-8A98-075D7AA09474}" srcOrd="1" destOrd="0" parTransId="{5550A37A-5AAC-B046-8560-8D6A2217FAC6}" sibTransId="{0AA60084-5B5A-8949-B143-331541E6D7E1}"/>
    <dgm:cxn modelId="{E561E117-F55F-694E-AD0E-078FB39E8CF6}" type="presOf" srcId="{7D74720B-76CA-9747-8D44-5F4635138C73}" destId="{89F9E87B-1C0A-014C-A126-AAF14BB83BCC}" srcOrd="0" destOrd="0" presId="urn:microsoft.com/office/officeart/2005/8/layout/radial5"/>
    <dgm:cxn modelId="{F3CE13D9-71F0-4A4D-BC2B-D4DA63CCCBEC}" type="presOf" srcId="{7D74720B-76CA-9747-8D44-5F4635138C73}" destId="{DFB8D7D1-A86B-A64A-B891-FF0569A34391}" srcOrd="1" destOrd="0" presId="urn:microsoft.com/office/officeart/2005/8/layout/radial5"/>
    <dgm:cxn modelId="{D995328B-238A-3245-BE84-BCDF90298102}" type="presOf" srcId="{0240B194-776B-A748-948A-A93BD8491461}" destId="{A6448C3F-00E0-B240-B689-5B0C12951ED6}" srcOrd="0" destOrd="0" presId="urn:microsoft.com/office/officeart/2005/8/layout/radial5"/>
    <dgm:cxn modelId="{3104A9E7-6F79-BB46-93B7-295138718483}" type="presOf" srcId="{672C9678-A22B-2A4E-AA86-821BA33D4CCA}" destId="{08FCCCE6-EE2B-2045-9ACA-D0809F717343}" srcOrd="1" destOrd="0" presId="urn:microsoft.com/office/officeart/2005/8/layout/radial5"/>
    <dgm:cxn modelId="{D708A58A-45BF-0346-9E29-1705A9BEDDF6}" srcId="{E5C98C6D-9175-D34B-9956-99B38753CBA0}" destId="{4FAE3811-E5E0-3F49-97C1-AADB0A8EA72E}" srcOrd="2" destOrd="0" parTransId="{4A9977B8-1E2D-0143-95FC-C6AC40243E60}" sibTransId="{3BAC62F2-9F0C-E84A-87A9-E13B4837DB64}"/>
    <dgm:cxn modelId="{7F7B1C8B-9DFF-A843-A991-4E0BC7955424}" type="presOf" srcId="{4A9977B8-1E2D-0143-95FC-C6AC40243E60}" destId="{3116D71F-8247-0E4F-878A-29A851FCF5E4}" srcOrd="0" destOrd="0" presId="urn:microsoft.com/office/officeart/2005/8/layout/radial5"/>
    <dgm:cxn modelId="{127017B8-8B48-634B-B382-27D2FED87FA7}" srcId="{E5C98C6D-9175-D34B-9956-99B38753CBA0}" destId="{95AA7217-B1DD-1D44-AC54-7944CAADD141}" srcOrd="0" destOrd="0" parTransId="{7D74720B-76CA-9747-8D44-5F4635138C73}" sibTransId="{40E45B23-A643-0D45-8873-62B5C3682FF8}"/>
    <dgm:cxn modelId="{4D6ED6B2-C20A-A74D-89A4-B4086E62C831}" type="presParOf" srcId="{7E8772FB-0804-4043-B3A3-AC3A0D7CD27F}" destId="{16B808FF-0C05-A94F-95DA-2D50E1AFB974}" srcOrd="0" destOrd="0" presId="urn:microsoft.com/office/officeart/2005/8/layout/radial5"/>
    <dgm:cxn modelId="{A19A12D6-ECD4-1F40-8873-B4AD000A8BA8}" type="presParOf" srcId="{7E8772FB-0804-4043-B3A3-AC3A0D7CD27F}" destId="{89F9E87B-1C0A-014C-A126-AAF14BB83BCC}" srcOrd="1" destOrd="0" presId="urn:microsoft.com/office/officeart/2005/8/layout/radial5"/>
    <dgm:cxn modelId="{88138B18-D3FF-2346-A9F2-F2AC66F636EE}" type="presParOf" srcId="{89F9E87B-1C0A-014C-A126-AAF14BB83BCC}" destId="{DFB8D7D1-A86B-A64A-B891-FF0569A34391}" srcOrd="0" destOrd="0" presId="urn:microsoft.com/office/officeart/2005/8/layout/radial5"/>
    <dgm:cxn modelId="{C0413C43-CD4E-2340-A490-E26C7D051A35}" type="presParOf" srcId="{7E8772FB-0804-4043-B3A3-AC3A0D7CD27F}" destId="{2AB3190C-9A62-F94A-9885-2FB7638E514D}" srcOrd="2" destOrd="0" presId="urn:microsoft.com/office/officeart/2005/8/layout/radial5"/>
    <dgm:cxn modelId="{EFDD7A23-5292-2D49-86AC-897CAA14FE94}" type="presParOf" srcId="{7E8772FB-0804-4043-B3A3-AC3A0D7CD27F}" destId="{E6DC209F-35D1-9C47-9B00-D33FA07A1D63}" srcOrd="3" destOrd="0" presId="urn:microsoft.com/office/officeart/2005/8/layout/radial5"/>
    <dgm:cxn modelId="{38EB3053-8C19-6344-B920-50C2F7D7B2F7}" type="presParOf" srcId="{E6DC209F-35D1-9C47-9B00-D33FA07A1D63}" destId="{17C189DE-266E-DC41-88E7-B56B3AB539A4}" srcOrd="0" destOrd="0" presId="urn:microsoft.com/office/officeart/2005/8/layout/radial5"/>
    <dgm:cxn modelId="{2422527D-43AA-CF4C-BEE9-B83D4682A8A1}" type="presParOf" srcId="{7E8772FB-0804-4043-B3A3-AC3A0D7CD27F}" destId="{8A18E0E1-D7AB-9E41-8D3E-96469F930317}" srcOrd="4" destOrd="0" presId="urn:microsoft.com/office/officeart/2005/8/layout/radial5"/>
    <dgm:cxn modelId="{4CB43BD3-1761-BD4D-ADC4-6A6298022CDC}" type="presParOf" srcId="{7E8772FB-0804-4043-B3A3-AC3A0D7CD27F}" destId="{3116D71F-8247-0E4F-878A-29A851FCF5E4}" srcOrd="5" destOrd="0" presId="urn:microsoft.com/office/officeart/2005/8/layout/radial5"/>
    <dgm:cxn modelId="{AF7576D2-606C-6749-8E91-3A9DF016D528}" type="presParOf" srcId="{3116D71F-8247-0E4F-878A-29A851FCF5E4}" destId="{AE0BF7DB-00EA-1D4A-A4EF-2710624DACC0}" srcOrd="0" destOrd="0" presId="urn:microsoft.com/office/officeart/2005/8/layout/radial5"/>
    <dgm:cxn modelId="{9BA54DE1-0ED9-5042-BAFA-DBFBFAB60739}" type="presParOf" srcId="{7E8772FB-0804-4043-B3A3-AC3A0D7CD27F}" destId="{108D3F94-B16C-834F-B66C-3248235E6355}" srcOrd="6" destOrd="0" presId="urn:microsoft.com/office/officeart/2005/8/layout/radial5"/>
    <dgm:cxn modelId="{BBE15471-1F9F-3B4C-B39C-3027E443982C}" type="presParOf" srcId="{7E8772FB-0804-4043-B3A3-AC3A0D7CD27F}" destId="{8BEF0F75-014B-FC40-93EA-0849BB243C5E}" srcOrd="7" destOrd="0" presId="urn:microsoft.com/office/officeart/2005/8/layout/radial5"/>
    <dgm:cxn modelId="{C3C2AB80-775A-1842-97D9-FE3C680AAB5E}" type="presParOf" srcId="{8BEF0F75-014B-FC40-93EA-0849BB243C5E}" destId="{08FCCCE6-EE2B-2045-9ACA-D0809F717343}" srcOrd="0" destOrd="0" presId="urn:microsoft.com/office/officeart/2005/8/layout/radial5"/>
    <dgm:cxn modelId="{2D6BFEE3-2BB3-2340-BA25-2C972AE8752F}" type="presParOf" srcId="{7E8772FB-0804-4043-B3A3-AC3A0D7CD27F}" destId="{F73ED576-CE39-F24E-85E7-F4BD4A4C21BB}" srcOrd="8" destOrd="0" presId="urn:microsoft.com/office/officeart/2005/8/layout/radial5"/>
    <dgm:cxn modelId="{8C15B16D-56FB-3543-8518-EF5D7F4AED4D}" type="presParOf" srcId="{7E8772FB-0804-4043-B3A3-AC3A0D7CD27F}" destId="{A6448C3F-00E0-B240-B689-5B0C12951ED6}" srcOrd="9" destOrd="0" presId="urn:microsoft.com/office/officeart/2005/8/layout/radial5"/>
    <dgm:cxn modelId="{8CB98307-62CF-E045-81F5-58D1FC7FE5F0}" type="presParOf" srcId="{A6448C3F-00E0-B240-B689-5B0C12951ED6}" destId="{F99C9CA9-9E3F-BE4A-8B1F-CDB321616200}" srcOrd="0" destOrd="0" presId="urn:microsoft.com/office/officeart/2005/8/layout/radial5"/>
    <dgm:cxn modelId="{FC5FFA4F-6F9C-324D-A804-1E6061E2FFD9}" type="presParOf" srcId="{7E8772FB-0804-4043-B3A3-AC3A0D7CD27F}" destId="{8F8F9263-6371-A549-87A6-A351B2FE7881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B808FF-0C05-A94F-95DA-2D50E1AFB974}">
      <dsp:nvSpPr>
        <dsp:cNvPr id="0" name=""/>
        <dsp:cNvSpPr/>
      </dsp:nvSpPr>
      <dsp:spPr>
        <a:xfrm>
          <a:off x="3298031" y="2148196"/>
          <a:ext cx="1531937" cy="15319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Growth</a:t>
          </a:r>
          <a:endParaRPr lang="en-US" sz="2700" kern="1200" dirty="0"/>
        </a:p>
      </dsp:txBody>
      <dsp:txXfrm>
        <a:off x="3522378" y="2372543"/>
        <a:ext cx="1083243" cy="1083243"/>
      </dsp:txXfrm>
    </dsp:sp>
    <dsp:sp modelId="{89F9E87B-1C0A-014C-A126-AAF14BB83BCC}">
      <dsp:nvSpPr>
        <dsp:cNvPr id="0" name=""/>
        <dsp:cNvSpPr/>
      </dsp:nvSpPr>
      <dsp:spPr>
        <a:xfrm rot="16200000">
          <a:off x="3901531" y="1590418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3950272" y="1743331"/>
        <a:ext cx="227456" cy="312514"/>
      </dsp:txXfrm>
    </dsp:sp>
    <dsp:sp modelId="{2AB3190C-9A62-F94A-9885-2FB7638E514D}">
      <dsp:nvSpPr>
        <dsp:cNvPr id="0" name=""/>
        <dsp:cNvSpPr/>
      </dsp:nvSpPr>
      <dsp:spPr>
        <a:xfrm>
          <a:off x="3298031" y="3169"/>
          <a:ext cx="1531937" cy="15319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marketing</a:t>
          </a:r>
          <a:endParaRPr lang="en-US" sz="1900" kern="1200" dirty="0"/>
        </a:p>
      </dsp:txBody>
      <dsp:txXfrm>
        <a:off x="3522378" y="227516"/>
        <a:ext cx="1083243" cy="1083243"/>
      </dsp:txXfrm>
    </dsp:sp>
    <dsp:sp modelId="{E6DC209F-35D1-9C47-9B00-D33FA07A1D63}">
      <dsp:nvSpPr>
        <dsp:cNvPr id="0" name=""/>
        <dsp:cNvSpPr/>
      </dsp:nvSpPr>
      <dsp:spPr>
        <a:xfrm rot="20520000">
          <a:off x="4912806" y="2325152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4915192" y="2444386"/>
        <a:ext cx="227456" cy="312514"/>
      </dsp:txXfrm>
    </dsp:sp>
    <dsp:sp modelId="{8A18E0E1-D7AB-9E41-8D3E-96469F930317}">
      <dsp:nvSpPr>
        <dsp:cNvPr id="0" name=""/>
        <dsp:cNvSpPr/>
      </dsp:nvSpPr>
      <dsp:spPr>
        <a:xfrm>
          <a:off x="5338073" y="1485346"/>
          <a:ext cx="1531937" cy="15319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sales</a:t>
          </a:r>
          <a:endParaRPr lang="en-US" sz="1900" kern="1200" dirty="0"/>
        </a:p>
      </dsp:txBody>
      <dsp:txXfrm>
        <a:off x="5562420" y="1709693"/>
        <a:ext cx="1083243" cy="1083243"/>
      </dsp:txXfrm>
    </dsp:sp>
    <dsp:sp modelId="{3116D71F-8247-0E4F-878A-29A851FCF5E4}">
      <dsp:nvSpPr>
        <dsp:cNvPr id="0" name=""/>
        <dsp:cNvSpPr/>
      </dsp:nvSpPr>
      <dsp:spPr>
        <a:xfrm rot="3240000">
          <a:off x="4526533" y="3513977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4546625" y="3578717"/>
        <a:ext cx="227456" cy="312514"/>
      </dsp:txXfrm>
    </dsp:sp>
    <dsp:sp modelId="{108D3F94-B16C-834F-B66C-3248235E6355}">
      <dsp:nvSpPr>
        <dsp:cNvPr id="0" name=""/>
        <dsp:cNvSpPr/>
      </dsp:nvSpPr>
      <dsp:spPr>
        <a:xfrm>
          <a:off x="4558846" y="3883560"/>
          <a:ext cx="1531937" cy="15319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pricing</a:t>
          </a:r>
          <a:endParaRPr lang="en-US" sz="1900" kern="1200" dirty="0"/>
        </a:p>
      </dsp:txBody>
      <dsp:txXfrm>
        <a:off x="4783193" y="4107907"/>
        <a:ext cx="1083243" cy="1083243"/>
      </dsp:txXfrm>
    </dsp:sp>
    <dsp:sp modelId="{8BEF0F75-014B-FC40-93EA-0849BB243C5E}">
      <dsp:nvSpPr>
        <dsp:cNvPr id="0" name=""/>
        <dsp:cNvSpPr/>
      </dsp:nvSpPr>
      <dsp:spPr>
        <a:xfrm rot="7560000">
          <a:off x="3276528" y="3513977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3353917" y="3578717"/>
        <a:ext cx="227456" cy="312514"/>
      </dsp:txXfrm>
    </dsp:sp>
    <dsp:sp modelId="{F73ED576-CE39-F24E-85E7-F4BD4A4C21BB}">
      <dsp:nvSpPr>
        <dsp:cNvPr id="0" name=""/>
        <dsp:cNvSpPr/>
      </dsp:nvSpPr>
      <dsp:spPr>
        <a:xfrm>
          <a:off x="2037215" y="3883560"/>
          <a:ext cx="1531937" cy="15319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process</a:t>
          </a:r>
          <a:endParaRPr lang="en-US" sz="1900" kern="1200" dirty="0"/>
        </a:p>
      </dsp:txBody>
      <dsp:txXfrm>
        <a:off x="2261562" y="4107907"/>
        <a:ext cx="1083243" cy="1083243"/>
      </dsp:txXfrm>
    </dsp:sp>
    <dsp:sp modelId="{A6448C3F-00E0-B240-B689-5B0C12951ED6}">
      <dsp:nvSpPr>
        <dsp:cNvPr id="0" name=""/>
        <dsp:cNvSpPr/>
      </dsp:nvSpPr>
      <dsp:spPr>
        <a:xfrm rot="11880000">
          <a:off x="2890256" y="2325152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2985351" y="2444386"/>
        <a:ext cx="227456" cy="312514"/>
      </dsp:txXfrm>
    </dsp:sp>
    <dsp:sp modelId="{8F8F9263-6371-A549-87A6-A351B2FE7881}">
      <dsp:nvSpPr>
        <dsp:cNvPr id="0" name=""/>
        <dsp:cNvSpPr/>
      </dsp:nvSpPr>
      <dsp:spPr>
        <a:xfrm>
          <a:off x="1257988" y="1485346"/>
          <a:ext cx="1531937" cy="15319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product/  service</a:t>
          </a:r>
          <a:endParaRPr lang="en-US" sz="1900" kern="1200" dirty="0"/>
        </a:p>
      </dsp:txBody>
      <dsp:txXfrm>
        <a:off x="1482335" y="1709693"/>
        <a:ext cx="1083243" cy="10832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B4E79-8A7F-D845-989A-C4EFBCF2B1FE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6367D-0904-D247-9A2E-BF7076853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16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 hobbyist businesses: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Matt’s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Cornhole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Boards – customized, regulation size, fine craftsmanship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Heather’s Matilda Jane resale business – high-end children’s clothing sold via consignment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Sarah’s String Art – custom designs in team colors, interests like super heroes, displays like medal hangings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Lisa’s Palmetto Timesavers courier service – carrying items like medical records, contracts, etc. across the state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Mike’s western novels – creating, typing, revising/editing, finding a publisher/printer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**get examples from the audience of hobbies they’d like to turn into businesses**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6367D-0904-D247-9A2E-BF70768530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34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Group participants and give</a:t>
            </a:r>
            <a:r>
              <a:rPr lang="en-US" baseline="0" dirty="0" smtClean="0"/>
              <a:t> each group a business card. Ask them to decide what kind of business the card represents.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6367D-0904-D247-9A2E-BF707685305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91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10/10/17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10/10/17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10/10/17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10/10/17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10/10/17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10/10/17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10/10/17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10/10/17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10/10/17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10/10/17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10/10/17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10/10/17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10/10/17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10/10/17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10/10/17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10/10/17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10/10/17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10/10/17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entrepreneur.com/article/246454" TargetMode="External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entrepreneur.com/article/285079?utm_source=feedburner&amp;utm_medium=feed&amp;utm_campaign=Feed:+entrepreneur/latest+(Entrepreneur)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From hobbyist to entrepreneur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</a:t>
            </a:r>
            <a:r>
              <a:rPr lang="en-US" dirty="0" err="1" smtClean="0"/>
              <a:t>kasie</a:t>
            </a:r>
            <a:r>
              <a:rPr lang="en-US" dirty="0" smtClean="0"/>
              <a:t> whitener presents at </a:t>
            </a:r>
            <a:r>
              <a:rPr lang="en-US" dirty="0" err="1" smtClean="0"/>
              <a:t>rcpl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742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Taking the leap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2" r="27082"/>
          <a:stretch>
            <a:fillRect/>
          </a:stretch>
        </p:blipFill>
        <p:spPr>
          <a:xfrm>
            <a:off x="7392716" y="316721"/>
            <a:ext cx="3598146" cy="507153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Laid off</a:t>
            </a:r>
          </a:p>
          <a:p>
            <a:r>
              <a:rPr lang="en-US" dirty="0" smtClean="0"/>
              <a:t>Retired</a:t>
            </a:r>
          </a:p>
          <a:p>
            <a:r>
              <a:rPr lang="en-US" dirty="0" smtClean="0"/>
              <a:t>Sick of working for the 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615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r>
              <a:rPr lang="en-US" dirty="0" smtClean="0"/>
              <a:t>strategies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546412" y="660205"/>
            <a:ext cx="7904431" cy="4688785"/>
          </a:xfrm>
        </p:spPr>
        <p:txBody>
          <a:bodyPr/>
          <a:lstStyle/>
          <a:p>
            <a:r>
              <a:rPr lang="en-US" dirty="0" smtClean="0"/>
              <a:t>Quarterly</a:t>
            </a:r>
          </a:p>
          <a:p>
            <a:r>
              <a:rPr lang="en-US" dirty="0" smtClean="0"/>
              <a:t>One year</a:t>
            </a:r>
          </a:p>
          <a:p>
            <a:r>
              <a:rPr lang="en-US" dirty="0" smtClean="0"/>
              <a:t>Five years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10" y="269689"/>
            <a:ext cx="6746987" cy="44834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30240" y="4969156"/>
            <a:ext cx="11551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You don’t have to know exactly where you’re headed to know it’s </a:t>
            </a:r>
            <a:r>
              <a:rPr lang="en-US" sz="2000" smtClean="0"/>
              <a:t>better than where you’ve been.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029909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card exercise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Running enthusiast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694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viability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80" y="4095216"/>
            <a:ext cx="3310128" cy="576262"/>
          </a:xfrm>
        </p:spPr>
        <p:txBody>
          <a:bodyPr/>
          <a:lstStyle/>
          <a:p>
            <a:r>
              <a:rPr lang="en-US" dirty="0" smtClean="0"/>
              <a:t>tenacity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>
          <a:xfrm>
            <a:off x="691840" y="4733365"/>
            <a:ext cx="3310128" cy="641221"/>
          </a:xfrm>
        </p:spPr>
        <p:txBody>
          <a:bodyPr/>
          <a:lstStyle/>
          <a:p>
            <a:r>
              <a:rPr lang="en-US" dirty="0" smtClean="0"/>
              <a:t>persistence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218600" y="4095216"/>
            <a:ext cx="3310128" cy="576262"/>
          </a:xfrm>
        </p:spPr>
        <p:txBody>
          <a:bodyPr/>
          <a:lstStyle/>
          <a:p>
            <a:r>
              <a:rPr lang="en-US" dirty="0" smtClean="0"/>
              <a:t>adaptability</a:t>
            </a:r>
            <a:endParaRPr lang="en-US" dirty="0"/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3" b="14043"/>
          <a:stretch>
            <a:fillRect/>
          </a:stretch>
        </p:blipFill>
        <p:spPr>
          <a:xfrm>
            <a:off x="4235450" y="2063750"/>
            <a:ext cx="3309938" cy="1970088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>
          <a:xfrm>
            <a:off x="4235999" y="4733364"/>
            <a:ext cx="3310128" cy="641221"/>
          </a:xfrm>
        </p:spPr>
        <p:txBody>
          <a:bodyPr/>
          <a:lstStyle/>
          <a:p>
            <a:r>
              <a:rPr lang="en-US" dirty="0" smtClean="0"/>
              <a:t>Willingness to change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768819" y="4095216"/>
            <a:ext cx="3310128" cy="576262"/>
          </a:xfrm>
        </p:spPr>
        <p:txBody>
          <a:bodyPr/>
          <a:lstStyle/>
          <a:p>
            <a:r>
              <a:rPr lang="en-US" dirty="0" smtClean="0"/>
              <a:t>resilience</a:t>
            </a:r>
            <a:endParaRPr lang="en-US" dirty="0"/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0" b="5870"/>
          <a:stretch>
            <a:fillRect/>
          </a:stretch>
        </p:blipFill>
        <p:spPr>
          <a:xfrm>
            <a:off x="7769225" y="2063750"/>
            <a:ext cx="3309938" cy="1970088"/>
          </a:xfrm>
        </p:spPr>
      </p:pic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>
          <a:xfrm>
            <a:off x="7768819" y="4671478"/>
            <a:ext cx="3310128" cy="703108"/>
          </a:xfrm>
        </p:spPr>
        <p:txBody>
          <a:bodyPr/>
          <a:lstStyle/>
          <a:p>
            <a:r>
              <a:rPr lang="en-US" dirty="0" smtClean="0"/>
              <a:t>Ability to overcome failure</a:t>
            </a:r>
            <a:endParaRPr lang="en-US" dirty="0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5" b="5905"/>
          <a:stretch>
            <a:fillRect/>
          </a:stretch>
        </p:blipFill>
        <p:spPr>
          <a:xfrm>
            <a:off x="685800" y="2063750"/>
            <a:ext cx="3309938" cy="1970088"/>
          </a:xfrm>
        </p:spPr>
      </p:pic>
    </p:spTree>
    <p:extLst>
      <p:ext uri="{BB962C8B-B14F-4D97-AF65-F5344CB8AC3E}">
        <p14:creationId xmlns:p14="http://schemas.microsoft.com/office/powerpoint/2010/main" val="342695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Quick tips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marketing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 smtClean="0"/>
              <a:t>Name the company something logical</a:t>
            </a:r>
          </a:p>
          <a:p>
            <a:r>
              <a:rPr lang="en-US" dirty="0" smtClean="0"/>
              <a:t>Get a logo and use it everywhere</a:t>
            </a:r>
          </a:p>
          <a:p>
            <a:r>
              <a:rPr lang="en-US" dirty="0" smtClean="0"/>
              <a:t>Get a tagline that says what you do</a:t>
            </a:r>
          </a:p>
          <a:p>
            <a:r>
              <a:rPr lang="en-US" dirty="0" smtClean="0"/>
              <a:t>Social media is cheap but it’s time consuming; choose wisely</a:t>
            </a:r>
          </a:p>
          <a:p>
            <a:r>
              <a:rPr lang="en-US" dirty="0" smtClean="0"/>
              <a:t>Go to every event where your customers will be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6"/>
                </a:solidFill>
              </a:rPr>
              <a:t>legals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 dirty="0" smtClean="0"/>
              <a:t>Get service contracts in writing</a:t>
            </a:r>
          </a:p>
          <a:p>
            <a:r>
              <a:rPr lang="en-US" dirty="0" smtClean="0"/>
              <a:t>Have a basic services agreement</a:t>
            </a:r>
          </a:p>
          <a:p>
            <a:r>
              <a:rPr lang="en-US" dirty="0" smtClean="0"/>
              <a:t>Have an attorney review your paperwork</a:t>
            </a:r>
          </a:p>
          <a:p>
            <a:r>
              <a:rPr lang="en-US" dirty="0" smtClean="0"/>
              <a:t>Know tax laws regarding your business entity type &amp; annual income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Have fun out there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r>
              <a:rPr lang="en-US" dirty="0" smtClean="0"/>
              <a:t>Working for yourself is fun</a:t>
            </a:r>
          </a:p>
          <a:p>
            <a:r>
              <a:rPr lang="en-US" dirty="0" smtClean="0"/>
              <a:t>Sharing your talents is fun</a:t>
            </a:r>
          </a:p>
          <a:p>
            <a:r>
              <a:rPr lang="en-US" dirty="0" smtClean="0"/>
              <a:t>Meeting new people is fun</a:t>
            </a:r>
          </a:p>
          <a:p>
            <a:r>
              <a:rPr lang="en-US" dirty="0" smtClean="0"/>
              <a:t>Participating in the economy is fun</a:t>
            </a:r>
          </a:p>
          <a:p>
            <a:r>
              <a:rPr lang="en-US" dirty="0" smtClean="0"/>
              <a:t>Having friends with start ups is fun</a:t>
            </a:r>
          </a:p>
          <a:p>
            <a:r>
              <a:rPr lang="en-US" dirty="0" smtClean="0"/>
              <a:t>Learning something new is fun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005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777" y="134470"/>
            <a:ext cx="9341223" cy="53097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0658" y="5755509"/>
            <a:ext cx="11349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Never let the fear of striking </a:t>
            </a:r>
            <a:r>
              <a:rPr lang="en-US" sz="2800" smtClean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out keep you from playing the game.</a:t>
            </a:r>
            <a:endParaRPr lang="en-US" sz="2800">
              <a:solidFill>
                <a:schemeClr val="bg1"/>
              </a:solidFill>
              <a:latin typeface="Bradley Hand" charset="0"/>
              <a:ea typeface="Bradley Hand" charset="0"/>
              <a:cs typeface="Bradley 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087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564249"/>
            <a:ext cx="10394707" cy="379197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Should I be an entrepreneur?</a:t>
            </a:r>
          </a:p>
          <a:p>
            <a:r>
              <a:rPr lang="en-US" dirty="0" smtClean="0"/>
              <a:t>Other Key questions to ask</a:t>
            </a:r>
          </a:p>
          <a:p>
            <a:r>
              <a:rPr lang="en-US" dirty="0" smtClean="0"/>
              <a:t>Basic business models</a:t>
            </a:r>
          </a:p>
          <a:p>
            <a:r>
              <a:rPr lang="en-US" dirty="0" smtClean="0"/>
              <a:t>Growth strategies</a:t>
            </a:r>
          </a:p>
          <a:p>
            <a:r>
              <a:rPr lang="en-US" dirty="0" smtClean="0"/>
              <a:t>Hiring</a:t>
            </a:r>
          </a:p>
          <a:p>
            <a:r>
              <a:rPr lang="en-US" dirty="0" smtClean="0"/>
              <a:t>Taking the leap</a:t>
            </a:r>
          </a:p>
          <a:p>
            <a:r>
              <a:rPr lang="en-US" dirty="0" smtClean="0"/>
              <a:t>Key factors for viability</a:t>
            </a:r>
          </a:p>
          <a:p>
            <a:r>
              <a:rPr lang="en-US" dirty="0" smtClean="0"/>
              <a:t>Tips &amp; tricks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970" y="2500789"/>
            <a:ext cx="4110790" cy="94796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Your guide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455" y="195949"/>
            <a:ext cx="3656611" cy="376343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404051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Our plan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600970" y="3085763"/>
            <a:ext cx="4054642" cy="2648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Dr. Kasie whitener</a:t>
            </a:r>
          </a:p>
          <a:p>
            <a:r>
              <a:rPr lang="en-US" sz="1400" dirty="0" smtClean="0"/>
              <a:t>President, Clemson Road Consulting</a:t>
            </a:r>
          </a:p>
          <a:p>
            <a:r>
              <a:rPr lang="en-US" sz="1400" dirty="0" smtClean="0"/>
              <a:t>5 years entrepreneur</a:t>
            </a:r>
          </a:p>
          <a:p>
            <a:r>
              <a:rPr lang="en-US" sz="1400" dirty="0" smtClean="0"/>
              <a:t>10+ years corporate education</a:t>
            </a:r>
          </a:p>
          <a:p>
            <a:r>
              <a:rPr lang="en-US" sz="1400" dirty="0" smtClean="0"/>
              <a:t>Avid reader (all things </a:t>
            </a:r>
            <a:r>
              <a:rPr lang="en-US" sz="1400" dirty="0" err="1" smtClean="0"/>
              <a:t>hemingway</a:t>
            </a:r>
            <a:r>
              <a:rPr lang="en-US" sz="1400" dirty="0" smtClean="0"/>
              <a:t>)</a:t>
            </a:r>
          </a:p>
          <a:p>
            <a:r>
              <a:rPr lang="en-US" sz="1400" dirty="0" smtClean="0"/>
              <a:t>Swimmer, writer, football fan</a:t>
            </a:r>
          </a:p>
        </p:txBody>
      </p:sp>
    </p:spTree>
    <p:extLst>
      <p:ext uri="{BB962C8B-B14F-4D97-AF65-F5344CB8AC3E}">
        <p14:creationId xmlns:p14="http://schemas.microsoft.com/office/powerpoint/2010/main" val="195878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Should I be an entrepreneur?</a:t>
            </a:r>
            <a:endParaRPr lang="en-US" dirty="0"/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9" t="26798" r="15640" b="37778"/>
          <a:stretch/>
        </p:blipFill>
        <p:spPr>
          <a:xfrm>
            <a:off x="2547484" y="1837765"/>
            <a:ext cx="7462789" cy="35317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0888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 of 7 billion people worldwide, 400 million are entrepreneurs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Infographic link here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And some other fun facts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56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Key questions before starting a business</a:t>
            </a:r>
            <a:r>
              <a:rPr lang="en-US" i="1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dirty="0"/>
              <a:t>problem am I solving with my product/service?</a:t>
            </a:r>
          </a:p>
          <a:p>
            <a:r>
              <a:rPr lang="en-US" dirty="0"/>
              <a:t>Who would buy this solution?</a:t>
            </a:r>
          </a:p>
          <a:p>
            <a:r>
              <a:rPr lang="en-US" dirty="0"/>
              <a:t>Why would they buy? (i.e. is there urgency?)</a:t>
            </a:r>
          </a:p>
          <a:p>
            <a:r>
              <a:rPr lang="en-US" dirty="0"/>
              <a:t>How will I deliver this product/service?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35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business models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Services</a:t>
            </a:r>
            <a:endParaRPr lang="en-US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8" b="15148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1186093"/>
          </a:xfrm>
        </p:spPr>
        <p:txBody>
          <a:bodyPr>
            <a:normAutofit/>
          </a:bodyPr>
          <a:lstStyle/>
          <a:p>
            <a:r>
              <a:rPr lang="en-US" dirty="0" smtClean="0"/>
              <a:t>Skills</a:t>
            </a:r>
          </a:p>
          <a:p>
            <a:r>
              <a:rPr lang="en-US" dirty="0" smtClean="0"/>
              <a:t>Tools</a:t>
            </a:r>
          </a:p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product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1184606"/>
          </a:xfrm>
        </p:spPr>
        <p:txBody>
          <a:bodyPr>
            <a:normAutofit/>
          </a:bodyPr>
          <a:lstStyle/>
          <a:p>
            <a:r>
              <a:rPr lang="en-US" dirty="0" smtClean="0"/>
              <a:t>Resources</a:t>
            </a:r>
          </a:p>
          <a:p>
            <a:r>
              <a:rPr lang="en-US" dirty="0" smtClean="0"/>
              <a:t>Process</a:t>
            </a:r>
          </a:p>
          <a:p>
            <a:r>
              <a:rPr lang="en-US" dirty="0" smtClean="0"/>
              <a:t>inventory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Side hustle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1184608"/>
          </a:xfrm>
        </p:spPr>
        <p:txBody>
          <a:bodyPr>
            <a:normAutofit/>
          </a:bodyPr>
          <a:lstStyle/>
          <a:p>
            <a:r>
              <a:rPr lang="en-US" dirty="0" err="1" smtClean="0"/>
              <a:t>Jobby</a:t>
            </a:r>
            <a:r>
              <a:rPr lang="en-US" dirty="0" smtClean="0"/>
              <a:t> job</a:t>
            </a:r>
          </a:p>
          <a:p>
            <a:r>
              <a:rPr lang="en-US" dirty="0" smtClean="0"/>
              <a:t>Pursuing mastery</a:t>
            </a:r>
          </a:p>
          <a:p>
            <a:r>
              <a:rPr lang="en-US" dirty="0" smtClean="0"/>
              <a:t>monetization</a:t>
            </a:r>
            <a:endParaRPr lang="en-US" dirty="0"/>
          </a:p>
        </p:txBody>
      </p:sp>
      <p:pic>
        <p:nvPicPr>
          <p:cNvPr id="18" name="Picture Placeholder 17"/>
          <p:cNvPicPr>
            <a:picLocks noGrp="1" noChangeAspect="1"/>
          </p:cNvPicPr>
          <p:nvPr>
            <p:ph type="pic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9" b="16559"/>
          <a:stretch>
            <a:fillRect/>
          </a:stretch>
        </p:blipFill>
        <p:spPr/>
      </p:pic>
      <p:pic>
        <p:nvPicPr>
          <p:cNvPr id="17" name="Picture Placeholder 16"/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0" b="142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993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 hustle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To real job?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188" y="322729"/>
            <a:ext cx="4419600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2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40351516"/>
              </p:ext>
            </p:extLst>
          </p:nvPr>
        </p:nvGraphicFramePr>
        <p:xfrm>
          <a:off x="-962212" y="-5378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6221506" y="183776"/>
            <a:ext cx="5255624" cy="11519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Strategy fundamentals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21506" y="2063396"/>
            <a:ext cx="5255624" cy="33111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What problem exists &amp; how am I solving it?</a:t>
            </a:r>
          </a:p>
          <a:p>
            <a:r>
              <a:rPr lang="en-US" dirty="0"/>
              <a:t>Find your customers</a:t>
            </a:r>
          </a:p>
          <a:p>
            <a:r>
              <a:rPr lang="en-US" dirty="0" smtClean="0"/>
              <a:t>Know your value</a:t>
            </a:r>
          </a:p>
          <a:p>
            <a:r>
              <a:rPr lang="en-US" dirty="0" smtClean="0"/>
              <a:t>execute that solution more than once</a:t>
            </a:r>
          </a:p>
          <a:p>
            <a:r>
              <a:rPr lang="en-US" dirty="0" smtClean="0"/>
              <a:t>Improve your product/service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72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18882"/>
            <a:ext cx="10396882" cy="1151965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key questions to ask before </a:t>
            </a:r>
            <a:r>
              <a:rPr lang="en-US" i="1" smtClean="0"/>
              <a:t>you hire:</a:t>
            </a:r>
            <a:r>
              <a:rPr lang="en-US" i="1" dirty="0"/>
              <a:t/>
            </a:r>
            <a:br>
              <a:rPr lang="en-US" i="1" dirty="0"/>
            </a:b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1" y="1864659"/>
            <a:ext cx="4974112" cy="3509926"/>
          </a:xfrm>
        </p:spPr>
        <p:txBody>
          <a:bodyPr/>
          <a:lstStyle/>
          <a:p>
            <a:pPr lvl="0"/>
            <a:r>
              <a:rPr lang="en-US" dirty="0" smtClean="0"/>
              <a:t>Why </a:t>
            </a:r>
            <a:r>
              <a:rPr lang="en-US" dirty="0"/>
              <a:t>do I need to hire someone? </a:t>
            </a:r>
            <a:endParaRPr lang="en-US" dirty="0" smtClean="0"/>
          </a:p>
          <a:p>
            <a:pPr lvl="0"/>
            <a:r>
              <a:rPr lang="en-US" dirty="0" smtClean="0"/>
              <a:t>What </a:t>
            </a:r>
            <a:r>
              <a:rPr lang="en-US" dirty="0"/>
              <a:t>is it they would do that I cannot do on my own?</a:t>
            </a:r>
          </a:p>
          <a:p>
            <a:pPr lvl="0"/>
            <a:r>
              <a:rPr lang="en-US" dirty="0"/>
              <a:t>How will I know they are contributing value to the company?</a:t>
            </a:r>
          </a:p>
          <a:p>
            <a:pPr lvl="0"/>
            <a:r>
              <a:rPr lang="en-US" dirty="0"/>
              <a:t>What kind of person do I want to trust, invest in, and share this with?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2"/>
          <a:stretch/>
        </p:blipFill>
        <p:spPr>
          <a:xfrm rot="5400000">
            <a:off x="5872463" y="2148175"/>
            <a:ext cx="3496236" cy="31490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8" t="3187" r="18825"/>
          <a:stretch/>
        </p:blipFill>
        <p:spPr>
          <a:xfrm>
            <a:off x="8523413" y="1555498"/>
            <a:ext cx="2115671" cy="2258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7759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 Event</Template>
  <TotalTime>1384</TotalTime>
  <Words>534</Words>
  <Application>Microsoft Macintosh PowerPoint</Application>
  <PresentationFormat>Widescreen</PresentationFormat>
  <Paragraphs>108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Bradley Hand</vt:lpstr>
      <vt:lpstr>Calibri</vt:lpstr>
      <vt:lpstr>Impact</vt:lpstr>
      <vt:lpstr>Arial</vt:lpstr>
      <vt:lpstr>Main Event</vt:lpstr>
      <vt:lpstr>From hobbyist to entrepreneur</vt:lpstr>
      <vt:lpstr>Your guide</vt:lpstr>
      <vt:lpstr>Should I be an entrepreneur?</vt:lpstr>
      <vt:lpstr>Out of 7 billion people worldwide, 400 million are entrepreneurs</vt:lpstr>
      <vt:lpstr>Key questions before starting a business:</vt:lpstr>
      <vt:lpstr>Basic business models</vt:lpstr>
      <vt:lpstr>Side hustle</vt:lpstr>
      <vt:lpstr>PowerPoint Presentation</vt:lpstr>
      <vt:lpstr>key questions to ask before you hire: </vt:lpstr>
      <vt:lpstr>Taking the leap</vt:lpstr>
      <vt:lpstr>strategies</vt:lpstr>
      <vt:lpstr>Business card exercise</vt:lpstr>
      <vt:lpstr>viability</vt:lpstr>
      <vt:lpstr>Quick tips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hobbyist to entrepreneur</dc:title>
  <dc:creator>Kasie Whitener</dc:creator>
  <cp:lastModifiedBy>Kasie Whitener</cp:lastModifiedBy>
  <cp:revision>13</cp:revision>
  <dcterms:created xsi:type="dcterms:W3CDTF">2017-10-10T18:08:47Z</dcterms:created>
  <dcterms:modified xsi:type="dcterms:W3CDTF">2017-10-11T20:09:05Z</dcterms:modified>
</cp:coreProperties>
</file>